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52"/>
  </p:handoutMasterIdLst>
  <p:sldIdLst>
    <p:sldId id="256" r:id="rId5"/>
    <p:sldId id="257" r:id="rId6"/>
    <p:sldId id="259" r:id="rId7"/>
    <p:sldId id="432" r:id="rId8"/>
    <p:sldId id="433" r:id="rId9"/>
    <p:sldId id="434" r:id="rId10"/>
    <p:sldId id="435" r:id="rId11"/>
    <p:sldId id="436" r:id="rId12"/>
    <p:sldId id="264" r:id="rId13"/>
    <p:sldId id="437" r:id="rId14"/>
    <p:sldId id="438" r:id="rId15"/>
    <p:sldId id="439" r:id="rId16"/>
    <p:sldId id="440" r:id="rId17"/>
    <p:sldId id="441" r:id="rId18"/>
    <p:sldId id="442" r:id="rId19"/>
    <p:sldId id="443" r:id="rId20"/>
    <p:sldId id="444" r:id="rId21"/>
    <p:sldId id="445" r:id="rId22"/>
    <p:sldId id="446" r:id="rId23"/>
    <p:sldId id="447" r:id="rId24"/>
    <p:sldId id="448" r:id="rId25"/>
    <p:sldId id="473" r:id="rId26"/>
    <p:sldId id="451" r:id="rId27"/>
    <p:sldId id="452" r:id="rId28"/>
    <p:sldId id="453" r:id="rId29"/>
    <p:sldId id="454" r:id="rId30"/>
    <p:sldId id="455" r:id="rId31"/>
    <p:sldId id="456" r:id="rId32"/>
    <p:sldId id="457" r:id="rId33"/>
    <p:sldId id="458" r:id="rId34"/>
    <p:sldId id="459" r:id="rId35"/>
    <p:sldId id="460" r:id="rId36"/>
    <p:sldId id="461" r:id="rId37"/>
    <p:sldId id="450" r:id="rId38"/>
    <p:sldId id="463" r:id="rId39"/>
    <p:sldId id="464" r:id="rId40"/>
    <p:sldId id="465" r:id="rId41"/>
    <p:sldId id="466" r:id="rId42"/>
    <p:sldId id="467" r:id="rId43"/>
    <p:sldId id="468" r:id="rId44"/>
    <p:sldId id="469" r:id="rId45"/>
    <p:sldId id="471" r:id="rId46"/>
    <p:sldId id="470" r:id="rId47"/>
    <p:sldId id="472" r:id="rId48"/>
    <p:sldId id="276" r:id="rId49"/>
    <p:sldId id="429" r:id="rId50"/>
    <p:sldId id="32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varScale="1">
        <p:scale>
          <a:sx n="105" d="100"/>
          <a:sy n="105" d="100"/>
        </p:scale>
        <p:origin x="1568" y="91"/>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19/07/2019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19/07/2019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otexts.com/fpp2/ets.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robjhyndman.com/papers/ComplexSeasonality.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hyperlink" Target="https://robjhyndman.com/papers/ComplexSeasonality.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Time series: ejemplos</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1706501"/>
            <a:ext cx="6798736" cy="5052108"/>
          </a:xfrm>
        </p:spPr>
        <p:txBody>
          <a:bodyPr/>
          <a:lstStyle/>
          <a:p>
            <a:pPr marL="0" indent="0" algn="just">
              <a:buNone/>
            </a:pPr>
            <a:r>
              <a:rPr lang="es-ES" sz="1600" dirty="0"/>
              <a:t>Economía y Marketing</a:t>
            </a:r>
          </a:p>
          <a:p>
            <a:pPr algn="just"/>
            <a:r>
              <a:rPr lang="es-ES" sz="1600" dirty="0"/>
              <a:t>Proyecciones del empleo y desempleo.</a:t>
            </a:r>
          </a:p>
          <a:p>
            <a:pPr algn="just"/>
            <a:r>
              <a:rPr lang="es-ES" sz="1600" dirty="0"/>
              <a:t>Evolución del índice de precios de la leche.</a:t>
            </a:r>
          </a:p>
          <a:p>
            <a:pPr algn="just"/>
            <a:r>
              <a:rPr lang="es-ES" sz="1600" dirty="0"/>
              <a:t>Beneficios netos mensuales de cierta entidad bancaria.</a:t>
            </a:r>
          </a:p>
          <a:p>
            <a:pPr algn="just"/>
            <a:r>
              <a:rPr lang="es-ES" sz="1600" dirty="0"/>
              <a:t>Índices del precio del petróleo.</a:t>
            </a:r>
          </a:p>
          <a:p>
            <a:pPr marL="0" indent="0" algn="just">
              <a:buNone/>
            </a:pPr>
            <a:r>
              <a:rPr lang="es-ES" sz="1600" dirty="0"/>
              <a:t>Demografía</a:t>
            </a:r>
          </a:p>
          <a:p>
            <a:pPr algn="just"/>
            <a:r>
              <a:rPr lang="es-ES" sz="1600" dirty="0"/>
              <a:t>Número de habitantes por año.</a:t>
            </a:r>
          </a:p>
          <a:p>
            <a:pPr algn="just"/>
            <a:r>
              <a:rPr lang="es-ES" sz="1600" dirty="0"/>
              <a:t>Tasa de mortalidad infantil por año.</a:t>
            </a:r>
          </a:p>
          <a:p>
            <a:pPr marL="0" indent="0" algn="just">
              <a:buNone/>
            </a:pPr>
            <a:r>
              <a:rPr lang="es-ES" sz="1600" dirty="0"/>
              <a:t>Medioambiente</a:t>
            </a:r>
          </a:p>
          <a:p>
            <a:pPr algn="just"/>
            <a:r>
              <a:rPr lang="es-ES" sz="1600" dirty="0"/>
              <a:t>Evolución horaria de niveles de óxido de azufre y de niveles de óxido de nitrógeno en una ciudad durante una serie de años.</a:t>
            </a:r>
          </a:p>
          <a:p>
            <a:pPr algn="just"/>
            <a:r>
              <a:rPr lang="es-ES" sz="1600" dirty="0"/>
              <a:t>Lluvia recogida diariamente en una localidad.</a:t>
            </a:r>
          </a:p>
          <a:p>
            <a:pPr algn="just"/>
            <a:r>
              <a:rPr lang="es-ES" sz="1600" dirty="0"/>
              <a:t>Temperatura media mensual.</a:t>
            </a:r>
          </a:p>
          <a:p>
            <a:pPr algn="just"/>
            <a:r>
              <a:rPr lang="es-ES" sz="1600" dirty="0"/>
              <a:t>Medición diaria del contenido en residuos tóxicos en un río. </a:t>
            </a:r>
          </a:p>
        </p:txBody>
      </p:sp>
    </p:spTree>
    <p:extLst>
      <p:ext uri="{BB962C8B-B14F-4D97-AF65-F5344CB8AC3E}">
        <p14:creationId xmlns:p14="http://schemas.microsoft.com/office/powerpoint/2010/main" val="142930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Componentes de una serie temporal</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439923"/>
            <a:ext cx="6798736" cy="2361916"/>
          </a:xfrm>
        </p:spPr>
        <p:txBody>
          <a:bodyPr/>
          <a:lstStyle/>
          <a:p>
            <a:pPr marL="0" indent="0" algn="just">
              <a:buNone/>
            </a:pPr>
            <a:r>
              <a:rPr lang="es-ES" sz="2000" dirty="0"/>
              <a:t>El análisis clásico de las series temporales se basa en la suposición de que los valores que toma la variable de observación es la consecuencia de tres componentes, cuya actuación conjunta da como resultado los valores medidos, estos componentes son:</a:t>
            </a:r>
          </a:p>
          <a:p>
            <a:pPr marL="0" indent="0" algn="just">
              <a:buNone/>
            </a:pPr>
            <a:endParaRPr lang="es-ES" sz="2000" dirty="0"/>
          </a:p>
          <a:p>
            <a:pPr algn="just"/>
            <a:r>
              <a:rPr lang="es-ES" sz="2000" b="1" dirty="0"/>
              <a:t>Componente tendencia:</a:t>
            </a:r>
            <a:r>
              <a:rPr lang="es-ES" sz="2000" dirty="0"/>
              <a:t> Se puede definir como un cambio a largo plazo que se produce en la relación al nivel medio, o el cambio a largo plazo de la media. La tendencia se identifica con un movimiento suave de la serie a largo plazo.</a:t>
            </a:r>
          </a:p>
        </p:txBody>
      </p:sp>
    </p:spTree>
    <p:extLst>
      <p:ext uri="{BB962C8B-B14F-4D97-AF65-F5344CB8AC3E}">
        <p14:creationId xmlns:p14="http://schemas.microsoft.com/office/powerpoint/2010/main" val="84417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Componentes de una serie temporal</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8495"/>
            <a:ext cx="6798736" cy="4020513"/>
          </a:xfrm>
        </p:spPr>
        <p:txBody>
          <a:bodyPr/>
          <a:lstStyle/>
          <a:p>
            <a:pPr algn="just"/>
            <a:r>
              <a:rPr lang="es-ES" sz="2000" b="1" dirty="0"/>
              <a:t>Componente estacional: </a:t>
            </a:r>
            <a:r>
              <a:rPr lang="es-ES" sz="2000" dirty="0"/>
              <a:t>Muchas series temporales presentan cierta periodicidad o dicho de otro modo, variación de cierto período (semestral, mensual, etc.). Estos efectos son fáciles de entender y se pueden medir explícitamente o incluso se pueden eliminar de la serie de datos, a este proceso se le llama desestacionalización de la serie.</a:t>
            </a:r>
          </a:p>
          <a:p>
            <a:pPr algn="just"/>
            <a:endParaRPr lang="es-ES" sz="2000" dirty="0"/>
          </a:p>
          <a:p>
            <a:pPr algn="just"/>
            <a:r>
              <a:rPr lang="es-ES" sz="2000" b="1" dirty="0"/>
              <a:t>Componente aleatoria:</a:t>
            </a:r>
            <a:r>
              <a:rPr lang="es-ES" sz="2000" dirty="0"/>
              <a:t> Esta componente no responde a ningún patrón de comportamiento, sino que es el resultado de factores fortuitos o aleatorios que inciden de forma aislada en una serie de tiempo</a:t>
            </a:r>
          </a:p>
        </p:txBody>
      </p:sp>
    </p:spTree>
    <p:extLst>
      <p:ext uri="{BB962C8B-B14F-4D97-AF65-F5344CB8AC3E}">
        <p14:creationId xmlns:p14="http://schemas.microsoft.com/office/powerpoint/2010/main" val="171988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Componentes de una serie temporal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8495"/>
                <a:ext cx="6798736" cy="4020513"/>
              </a:xfrm>
            </p:spPr>
            <p:txBody>
              <a:bodyPr/>
              <a:lstStyle/>
              <a:p>
                <a:pPr marL="0" indent="0" algn="just">
                  <a:buNone/>
                </a:pPr>
                <a:r>
                  <a:rPr lang="es-ES" sz="2000" dirty="0"/>
                  <a:t>De estos tres componentes los dos primeros son componentes determinísticos, mientras que la última es aleatoria. De esta manera, se puede denotar la serie de tiempo como</a:t>
                </a:r>
              </a:p>
              <a:p>
                <a:pPr marL="0" indent="0" algn="just">
                  <a:buNone/>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𝑋</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𝐸</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𝐼</m:t>
                          </m:r>
                        </m:e>
                        <m:sub>
                          <m:r>
                            <a:rPr lang="es-ES" sz="2000" b="0" i="1" smtClean="0">
                              <a:latin typeface="Cambria Math" panose="02040503050406030204" pitchFamily="18" charset="0"/>
                            </a:rPr>
                            <m:t>𝑡</m:t>
                          </m:r>
                        </m:sub>
                      </m:sSub>
                    </m:oMath>
                  </m:oMathPara>
                </a14:m>
                <a:endParaRPr lang="es-ES" sz="2000" dirty="0"/>
              </a:p>
              <a:p>
                <a:pPr marL="0" indent="0" algn="just">
                  <a:buNone/>
                </a:pPr>
                <a:r>
                  <a:rPr lang="es-ES" sz="2000" dirty="0"/>
                  <a:t>Donde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𝑇</m:t>
                        </m:r>
                      </m:e>
                      <m:sub>
                        <m:r>
                          <a:rPr lang="es-ES" sz="2000" i="1">
                            <a:latin typeface="Cambria Math" panose="02040503050406030204" pitchFamily="18" charset="0"/>
                          </a:rPr>
                          <m:t>𝑡</m:t>
                        </m:r>
                      </m:sub>
                    </m:sSub>
                  </m:oMath>
                </a14:m>
                <a:r>
                  <a:rPr lang="es-ES" sz="2000" dirty="0"/>
                  <a:t> es la tendencia,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𝐸</m:t>
                        </m:r>
                      </m:e>
                      <m:sub>
                        <m:r>
                          <a:rPr lang="es-ES" sz="2000" i="1">
                            <a:latin typeface="Cambria Math" panose="02040503050406030204" pitchFamily="18" charset="0"/>
                          </a:rPr>
                          <m:t>𝑡</m:t>
                        </m:r>
                      </m:sub>
                    </m:sSub>
                  </m:oMath>
                </a14:m>
                <a:r>
                  <a:rPr lang="es-ES" sz="2000" dirty="0"/>
                  <a:t> es la componente estacional 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𝐼</m:t>
                        </m:r>
                      </m:e>
                      <m:sub>
                        <m:r>
                          <a:rPr lang="es-ES" sz="2000" i="1">
                            <a:latin typeface="Cambria Math" panose="02040503050406030204" pitchFamily="18" charset="0"/>
                          </a:rPr>
                          <m:t>𝑡</m:t>
                        </m:r>
                      </m:sub>
                    </m:sSub>
                    <m:r>
                      <a:rPr lang="es-ES" sz="2000" i="1">
                        <a:latin typeface="Cambria Math" panose="02040503050406030204" pitchFamily="18" charset="0"/>
                      </a:rPr>
                      <m:t> </m:t>
                    </m:r>
                  </m:oMath>
                </a14:m>
                <a:r>
                  <a:rPr lang="es-ES" sz="2000" dirty="0"/>
                  <a:t> es la componente aleatoria. </a:t>
                </a:r>
              </a:p>
            </p:txBody>
          </p:sp>
        </mc:Choice>
        <mc:Fallback xmlns="">
          <p:sp>
            <p:nvSpPr>
              <p:cNvPr id="4" name="Marcador de contenido 3">
                <a:extLst>
                  <a:ext uri="{FF2B5EF4-FFF2-40B4-BE49-F238E27FC236}">
                    <a16:creationId xmlns:a16="http://schemas.microsoft.com/office/drawing/2014/main" id="{AADCC196-15F3-4996-9151-CD579BEFCD94}"/>
                  </a:ext>
                </a:extLst>
              </p:cNvPr>
              <p:cNvSpPr>
                <a:spLocks noGrp="1" noRot="1" noChangeAspect="1" noMove="1" noResize="1" noEditPoints="1" noAdjustHandles="1" noChangeArrowheads="1" noChangeShapeType="1" noTextEdit="1"/>
              </p:cNvSpPr>
              <p:nvPr>
                <p:ph idx="1"/>
              </p:nvPr>
            </p:nvSpPr>
            <p:spPr>
              <a:xfrm>
                <a:off x="1172632" y="2128495"/>
                <a:ext cx="6798736" cy="4020513"/>
              </a:xfrm>
              <a:blipFill>
                <a:blip r:embed="rId2"/>
                <a:stretch>
                  <a:fillRect l="-896" t="-606" r="-896"/>
                </a:stretch>
              </a:blipFill>
            </p:spPr>
            <p:txBody>
              <a:bodyPr/>
              <a:lstStyle/>
              <a:p>
                <a:r>
                  <a:rPr lang="es-ES">
                    <a:noFill/>
                  </a:rPr>
                  <a:t> </a:t>
                </a:r>
              </a:p>
            </p:txBody>
          </p:sp>
        </mc:Fallback>
      </mc:AlternateContent>
    </p:spTree>
    <p:extLst>
      <p:ext uri="{BB962C8B-B14F-4D97-AF65-F5344CB8AC3E}">
        <p14:creationId xmlns:p14="http://schemas.microsoft.com/office/powerpoint/2010/main" val="317900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8495"/>
            <a:ext cx="6798736" cy="4020513"/>
          </a:xfrm>
        </p:spPr>
        <p:txBody>
          <a:bodyPr/>
          <a:lstStyle/>
          <a:p>
            <a:pPr marL="0" indent="0" algn="just">
              <a:buNone/>
            </a:pPr>
            <a:r>
              <a:rPr lang="es-ES" sz="1800" dirty="0"/>
              <a:t>Las series temporales se pueden clasificar en:</a:t>
            </a:r>
          </a:p>
          <a:p>
            <a:pPr marL="0" indent="0" algn="just">
              <a:buNone/>
            </a:pPr>
            <a:endParaRPr lang="es-ES" sz="1800" dirty="0"/>
          </a:p>
          <a:p>
            <a:pPr algn="just"/>
            <a:r>
              <a:rPr lang="es-ES" sz="1800" b="1" dirty="0"/>
              <a:t>Estacionarias: </a:t>
            </a:r>
            <a:r>
              <a:rPr lang="es-ES" sz="1800" dirty="0"/>
              <a:t>Una serie es estacionaria cuando es estable a lo largo del tiempo, es decir, cuando la media y varianza son constantes en el tiempo. Esto se refleja gráficamente en que los valores de la serie tienden a oscilar alrededor de una media constante y la variabilidad con respecto a esa media también permanece constante en el tiempo.</a:t>
            </a:r>
          </a:p>
          <a:p>
            <a:pPr algn="just"/>
            <a:endParaRPr lang="es-ES" sz="1800" dirty="0"/>
          </a:p>
          <a:p>
            <a:pPr algn="just"/>
            <a:r>
              <a:rPr lang="es-ES" sz="1800" b="1" dirty="0"/>
              <a:t>No estacionarias: </a:t>
            </a:r>
            <a:r>
              <a:rPr lang="es-ES" sz="1800" dirty="0"/>
              <a:t>Son series en las cuales la tendencia y/o variabilidad cambian en el tiempo. Los cambios en la media determinan una tendencia a crecer o decrecer a largo plazo, por lo que la serie no oscila alrededor de un valor constante.</a:t>
            </a:r>
          </a:p>
        </p:txBody>
      </p:sp>
    </p:spTree>
    <p:extLst>
      <p:ext uri="{BB962C8B-B14F-4D97-AF65-F5344CB8AC3E}">
        <p14:creationId xmlns:p14="http://schemas.microsoft.com/office/powerpoint/2010/main" val="78972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pic>
        <p:nvPicPr>
          <p:cNvPr id="3" name="Marcador de contenido 2">
            <a:extLst>
              <a:ext uri="{FF2B5EF4-FFF2-40B4-BE49-F238E27FC236}">
                <a16:creationId xmlns:a16="http://schemas.microsoft.com/office/drawing/2014/main" id="{7657089C-E3D2-496B-A573-96224FE4A7B7}"/>
              </a:ext>
            </a:extLst>
          </p:cNvPr>
          <p:cNvPicPr>
            <a:picLocks noGrp="1" noChangeAspect="1"/>
          </p:cNvPicPr>
          <p:nvPr>
            <p:ph idx="1"/>
          </p:nvPr>
        </p:nvPicPr>
        <p:blipFill rotWithShape="1">
          <a:blip r:embed="rId2"/>
          <a:srcRect l="17053" t="42962" r="42202" b="16468"/>
          <a:stretch/>
        </p:blipFill>
        <p:spPr>
          <a:xfrm>
            <a:off x="1908313" y="2489760"/>
            <a:ext cx="5658677" cy="3167778"/>
          </a:xfrm>
          <a:prstGeom prst="rect">
            <a:avLst/>
          </a:prstGeom>
        </p:spPr>
      </p:pic>
    </p:spTree>
    <p:extLst>
      <p:ext uri="{BB962C8B-B14F-4D97-AF65-F5344CB8AC3E}">
        <p14:creationId xmlns:p14="http://schemas.microsoft.com/office/powerpoint/2010/main" val="389773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pic>
        <p:nvPicPr>
          <p:cNvPr id="6" name="Marcador de contenido 5">
            <a:extLst>
              <a:ext uri="{FF2B5EF4-FFF2-40B4-BE49-F238E27FC236}">
                <a16:creationId xmlns:a16="http://schemas.microsoft.com/office/drawing/2014/main" id="{53610BB6-FD69-49F0-847B-DC64183692A7}"/>
              </a:ext>
            </a:extLst>
          </p:cNvPr>
          <p:cNvPicPr>
            <a:picLocks noGrp="1" noChangeAspect="1"/>
          </p:cNvPicPr>
          <p:nvPr>
            <p:ph idx="1"/>
          </p:nvPr>
        </p:nvPicPr>
        <p:blipFill rotWithShape="1">
          <a:blip r:embed="rId2"/>
          <a:srcRect l="17060" t="44853" r="42278" b="16158"/>
          <a:stretch/>
        </p:blipFill>
        <p:spPr>
          <a:xfrm>
            <a:off x="1659036" y="2557670"/>
            <a:ext cx="5825928" cy="3140765"/>
          </a:xfrm>
          <a:prstGeom prst="rect">
            <a:avLst/>
          </a:prstGeom>
        </p:spPr>
      </p:pic>
    </p:spTree>
    <p:extLst>
      <p:ext uri="{BB962C8B-B14F-4D97-AF65-F5344CB8AC3E}">
        <p14:creationId xmlns:p14="http://schemas.microsoft.com/office/powerpoint/2010/main" val="134702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pic>
        <p:nvPicPr>
          <p:cNvPr id="5" name="Marcador de contenido 4">
            <a:extLst>
              <a:ext uri="{FF2B5EF4-FFF2-40B4-BE49-F238E27FC236}">
                <a16:creationId xmlns:a16="http://schemas.microsoft.com/office/drawing/2014/main" id="{00E3A791-4C16-4718-9D72-205459E138EF}"/>
              </a:ext>
            </a:extLst>
          </p:cNvPr>
          <p:cNvPicPr>
            <a:picLocks noGrp="1" noChangeAspect="1"/>
          </p:cNvPicPr>
          <p:nvPr>
            <p:ph idx="1"/>
          </p:nvPr>
        </p:nvPicPr>
        <p:blipFill rotWithShape="1">
          <a:blip r:embed="rId2"/>
          <a:srcRect l="17925" t="30619" r="41414" b="30912"/>
          <a:stretch/>
        </p:blipFill>
        <p:spPr>
          <a:xfrm>
            <a:off x="1630017" y="2474210"/>
            <a:ext cx="5936974" cy="3157965"/>
          </a:xfrm>
          <a:prstGeom prst="rect">
            <a:avLst/>
          </a:prstGeom>
        </p:spPr>
      </p:pic>
    </p:spTree>
    <p:extLst>
      <p:ext uri="{BB962C8B-B14F-4D97-AF65-F5344CB8AC3E}">
        <p14:creationId xmlns:p14="http://schemas.microsoft.com/office/powerpoint/2010/main" val="78497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Proceso estocástico estacionario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AF62B9FB-BC0D-4E9E-B604-617C1420C0F7}"/>
                  </a:ext>
                </a:extLst>
              </p:cNvPr>
              <p:cNvSpPr>
                <a:spLocks noGrp="1"/>
              </p:cNvSpPr>
              <p:nvPr>
                <p:ph idx="1"/>
              </p:nvPr>
            </p:nvSpPr>
            <p:spPr>
              <a:xfrm>
                <a:off x="1172632" y="2191204"/>
                <a:ext cx="6798736" cy="3444997"/>
              </a:xfrm>
            </p:spPr>
            <p:txBody>
              <a:bodyPr/>
              <a:lstStyle/>
              <a:p>
                <a:pPr marL="0" indent="0">
                  <a:buNone/>
                </a:pPr>
                <a:r>
                  <a:rPr lang="es-ES" dirty="0"/>
                  <a:t>Un proceso estocástico se dice que es estacionario si</a:t>
                </a:r>
              </a:p>
              <a:p>
                <a:pPr marL="0" indent="0">
                  <a:buNone/>
                </a:pPr>
                <a:endParaRPr lang="es-ES" dirty="0"/>
              </a:p>
              <a:p>
                <a14:m>
                  <m:oMath xmlns:m="http://schemas.openxmlformats.org/officeDocument/2006/math">
                    <m:r>
                      <a:rPr lang="es-ES"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𝑋</m:t>
                            </m:r>
                          </m:e>
                          <m:sub>
                            <m:r>
                              <a:rPr lang="es-ES" b="0" i="1" smtClean="0">
                                <a:latin typeface="Cambria Math" panose="02040503050406030204" pitchFamily="18" charset="0"/>
                                <a:ea typeface="Cambria Math" panose="02040503050406030204" pitchFamily="18" charset="0"/>
                              </a:rPr>
                              <m:t>𝑡</m:t>
                            </m:r>
                          </m:sub>
                        </m:sSub>
                      </m:e>
                    </m:d>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𝔼</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𝑋</m:t>
                            </m:r>
                          </m:e>
                          <m:sub>
                            <m:r>
                              <a:rPr lang="es-ES" i="1">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𝑘</m:t>
                            </m:r>
                          </m:sub>
                        </m:sSub>
                      </m:e>
                    </m:d>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oMath>
                </a14:m>
                <a:r>
                  <a:rPr lang="es-ES" dirty="0"/>
                  <a:t>. Media constante.</a:t>
                </a:r>
              </a:p>
              <a:p>
                <a14:m>
                  <m:oMath xmlns:m="http://schemas.openxmlformats.org/officeDocument/2006/math">
                    <m:r>
                      <a:rPr lang="es-ES" b="0" i="1" smtClean="0">
                        <a:latin typeface="Cambria Math" panose="02040503050406030204" pitchFamily="18" charset="0"/>
                      </a:rPr>
                      <m:t>𝑉𝑎𝑟</m:t>
                    </m:r>
                    <m:d>
                      <m:dPr>
                        <m:begChr m:val="["/>
                        <m:endChr m:val="]"/>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e>
                    </m:d>
                    <m:r>
                      <a:rPr lang="es-ES" b="0" i="1" smtClean="0">
                        <a:latin typeface="Cambria Math" panose="02040503050406030204" pitchFamily="18" charset="0"/>
                      </a:rPr>
                      <m:t>=</m:t>
                    </m:r>
                    <m:r>
                      <a:rPr lang="es-ES" b="0" i="1" smtClean="0">
                        <a:latin typeface="Cambria Math" panose="02040503050406030204" pitchFamily="18" charset="0"/>
                      </a:rPr>
                      <m:t>𝑉𝑎𝑟</m:t>
                    </m:r>
                    <m:d>
                      <m:dPr>
                        <m:begChr m:val="["/>
                        <m:endChr m:val="]"/>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𝑘</m:t>
                            </m:r>
                          </m:sub>
                        </m:sSub>
                      </m:e>
                    </m:d>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𝜎</m:t>
                        </m:r>
                      </m:e>
                      <m:sup>
                        <m:r>
                          <a:rPr lang="es-ES" b="0" i="1" smtClean="0">
                            <a:latin typeface="Cambria Math" panose="02040503050406030204" pitchFamily="18" charset="0"/>
                          </a:rPr>
                          <m:t>2</m:t>
                        </m:r>
                      </m:sup>
                    </m:sSup>
                  </m:oMath>
                </a14:m>
                <a:r>
                  <a:rPr lang="es-ES" b="0" dirty="0"/>
                  <a:t>. Varianza constante</a:t>
                </a:r>
              </a:p>
              <a:p>
                <a14:m>
                  <m:oMath xmlns:m="http://schemas.openxmlformats.org/officeDocument/2006/math">
                    <m:r>
                      <a:rPr lang="es-ES" i="1">
                        <a:latin typeface="Cambria Math" panose="02040503050406030204" pitchFamily="18" charset="0"/>
                        <a:ea typeface="Cambria Math" panose="02040503050406030204" pitchFamily="18" charset="0"/>
                      </a:rPr>
                      <m:t>𝔼</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𝑋</m:t>
                            </m:r>
                          </m:e>
                          <m:sub>
                            <m:r>
                              <a:rPr lang="es-ES" i="1">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𝑋</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𝑘</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e>
                    </m:d>
                  </m:oMath>
                </a14:m>
                <a:r>
                  <a:rPr lang="es-ES" dirty="0"/>
                  <a:t> (covarianza) no depende del tiempo</a:t>
                </a:r>
              </a:p>
            </p:txBody>
          </p:sp>
        </mc:Choice>
        <mc:Fallback xmlns="">
          <p:sp>
            <p:nvSpPr>
              <p:cNvPr id="4" name="Marcador de contenido 3">
                <a:extLst>
                  <a:ext uri="{FF2B5EF4-FFF2-40B4-BE49-F238E27FC236}">
                    <a16:creationId xmlns:a16="http://schemas.microsoft.com/office/drawing/2014/main" id="{AF62B9FB-BC0D-4E9E-B604-617C1420C0F7}"/>
                  </a:ext>
                </a:extLst>
              </p:cNvPr>
              <p:cNvSpPr>
                <a:spLocks noGrp="1" noRot="1" noChangeAspect="1" noMove="1" noResize="1" noEditPoints="1" noAdjustHandles="1" noChangeArrowheads="1" noChangeShapeType="1" noTextEdit="1"/>
              </p:cNvSpPr>
              <p:nvPr>
                <p:ph idx="1"/>
              </p:nvPr>
            </p:nvSpPr>
            <p:spPr>
              <a:xfrm>
                <a:off x="1172632" y="2191204"/>
                <a:ext cx="6798736" cy="3444997"/>
              </a:xfrm>
              <a:blipFill>
                <a:blip r:embed="rId2"/>
                <a:stretch>
                  <a:fillRect l="-1613" t="-1237" r="-90"/>
                </a:stretch>
              </a:blipFill>
            </p:spPr>
            <p:txBody>
              <a:bodyPr/>
              <a:lstStyle/>
              <a:p>
                <a:r>
                  <a:rPr lang="es-ES">
                    <a:noFill/>
                  </a:rPr>
                  <a:t> </a:t>
                </a:r>
              </a:p>
            </p:txBody>
          </p:sp>
        </mc:Fallback>
      </mc:AlternateContent>
    </p:spTree>
    <p:extLst>
      <p:ext uri="{BB962C8B-B14F-4D97-AF65-F5344CB8AC3E}">
        <p14:creationId xmlns:p14="http://schemas.microsoft.com/office/powerpoint/2010/main" val="1673305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White </a:t>
            </a:r>
            <a:r>
              <a:rPr lang="es-ES" sz="3200" dirty="0" err="1"/>
              <a:t>noise</a:t>
            </a:r>
            <a:r>
              <a:rPr lang="es-ES" sz="3200" dirty="0"/>
              <a:t> (ruido blanco)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AF62B9FB-BC0D-4E9E-B604-617C1420C0F7}"/>
                  </a:ext>
                </a:extLst>
              </p:cNvPr>
              <p:cNvSpPr>
                <a:spLocks noGrp="1"/>
              </p:cNvSpPr>
              <p:nvPr>
                <p:ph idx="1"/>
              </p:nvPr>
            </p:nvSpPr>
            <p:spPr>
              <a:xfrm>
                <a:off x="1172632" y="2191204"/>
                <a:ext cx="6798736" cy="3444997"/>
              </a:xfrm>
            </p:spPr>
            <p:txBody>
              <a:bodyPr/>
              <a:lstStyle/>
              <a:p>
                <a:pPr marL="0" indent="0" algn="just">
                  <a:buNone/>
                </a:pPr>
                <a:r>
                  <a:rPr lang="es-ES" dirty="0"/>
                  <a:t>Un ruido blanco es un caso simple de los procesos estocásticos, donde los valores son independientes e idénticamente distribuidos a lo largo del tiempo con media cero e igual varianza, se denota por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𝜀</m:t>
                        </m:r>
                      </m:e>
                      <m:sub>
                        <m:r>
                          <a:rPr lang="es-ES" b="0" i="1" smtClean="0">
                            <a:latin typeface="Cambria Math" panose="02040503050406030204" pitchFamily="18" charset="0"/>
                          </a:rPr>
                          <m:t>𝑡</m:t>
                        </m:r>
                      </m:sub>
                    </m:sSub>
                  </m:oMath>
                </a14:m>
                <a:r>
                  <a:rPr lang="es-ES" dirty="0"/>
                  <a:t>. Es decir,</a:t>
                </a:r>
              </a:p>
              <a:p>
                <a:pPr marL="0" indent="0" algn="ctr">
                  <a:buNone/>
                </a:pP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rPr>
                      <m:t>𝑁</m:t>
                    </m:r>
                    <m:r>
                      <a:rPr lang="es-ES" b="0" i="1" smtClean="0">
                        <a:latin typeface="Cambria Math" panose="02040503050406030204" pitchFamily="18" charset="0"/>
                      </a:rPr>
                      <m:t>(0,</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𝜎</m:t>
                        </m:r>
                      </m:e>
                      <m:sup>
                        <m:r>
                          <a:rPr lang="es-ES" b="0" i="1" smtClean="0">
                            <a:latin typeface="Cambria Math" panose="02040503050406030204" pitchFamily="18" charset="0"/>
                          </a:rPr>
                          <m:t>2</m:t>
                        </m:r>
                      </m:sup>
                    </m:sSup>
                    <m:r>
                      <a:rPr lang="es-ES" b="0" i="1" smtClean="0">
                        <a:latin typeface="Cambria Math" panose="02040503050406030204" pitchFamily="18" charset="0"/>
                      </a:rPr>
                      <m:t>)</m:t>
                    </m:r>
                  </m:oMath>
                </a14:m>
                <a:r>
                  <a:rPr lang="es-ES" dirty="0"/>
                  <a:t> y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𝐶𝑜𝑣</m:t>
                        </m:r>
                        <m:r>
                          <a:rPr lang="es-ES" b="0" i="1" smtClean="0">
                            <a:latin typeface="Cambria Math" panose="02040503050406030204" pitchFamily="18" charset="0"/>
                          </a:rPr>
                          <m:t>(</m:t>
                        </m:r>
                        <m:r>
                          <a:rPr lang="es-ES" i="1">
                            <a:latin typeface="Cambria Math" panose="02040503050406030204" pitchFamily="18" charset="0"/>
                          </a:rPr>
                          <m:t>𝜀</m:t>
                        </m:r>
                      </m:e>
                      <m:sub>
                        <m:sSub>
                          <m:sSubPr>
                            <m:ctrlPr>
                              <a:rPr lang="es-ES" b="0" i="1" smtClean="0">
                                <a:latin typeface="Cambria Math" panose="02040503050406030204" pitchFamily="18" charset="0"/>
                              </a:rPr>
                            </m:ctrlPr>
                          </m:sSubPr>
                          <m:e>
                            <m:r>
                              <a:rPr lang="es-ES" i="1">
                                <a:latin typeface="Cambria Math" panose="02040503050406030204" pitchFamily="18" charset="0"/>
                              </a:rPr>
                              <m:t>𝑡</m:t>
                            </m:r>
                          </m:e>
                          <m:sub>
                            <m:r>
                              <a:rPr lang="es-ES" b="0" i="1" smtClean="0">
                                <a:latin typeface="Cambria Math" panose="02040503050406030204" pitchFamily="18" charset="0"/>
                              </a:rPr>
                              <m:t>𝑖</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sSub>
                          <m:sSubPr>
                            <m:ctrlPr>
                              <a:rPr lang="es-ES" i="1">
                                <a:latin typeface="Cambria Math" panose="02040503050406030204" pitchFamily="18" charset="0"/>
                              </a:rPr>
                            </m:ctrlPr>
                          </m:sSubPr>
                          <m:e>
                            <m:r>
                              <a:rPr lang="es-ES" i="1">
                                <a:latin typeface="Cambria Math" panose="02040503050406030204" pitchFamily="18" charset="0"/>
                              </a:rPr>
                              <m:t>𝑡</m:t>
                            </m:r>
                          </m:e>
                          <m:sub>
                            <m:r>
                              <a:rPr lang="es-ES" b="0" i="1" smtClean="0">
                                <a:latin typeface="Cambria Math" panose="02040503050406030204" pitchFamily="18" charset="0"/>
                              </a:rPr>
                              <m:t>𝑗</m:t>
                            </m:r>
                          </m:sub>
                        </m:sSub>
                      </m:sub>
                    </m:sSub>
                    <m:r>
                      <a:rPr lang="es-ES" b="0" i="1" smtClean="0">
                        <a:latin typeface="Cambria Math" panose="02040503050406030204" pitchFamily="18" charset="0"/>
                      </a:rPr>
                      <m:t>)=0</m:t>
                    </m:r>
                  </m:oMath>
                </a14:m>
                <a:r>
                  <a:rPr lang="es-ES" dirty="0"/>
                  <a:t>, </a:t>
                </a:r>
                <a14:m>
                  <m:oMath xmlns:m="http://schemas.openxmlformats.org/officeDocument/2006/math">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 </m:t>
                        </m:r>
                        <m:r>
                          <a:rPr lang="es-ES" i="1">
                            <a:latin typeface="Cambria Math" panose="02040503050406030204" pitchFamily="18" charset="0"/>
                          </a:rPr>
                          <m:t>𝑡</m:t>
                        </m:r>
                      </m:e>
                      <m:sub>
                        <m:r>
                          <a:rPr lang="es-ES" i="1">
                            <a:latin typeface="Cambria Math" panose="02040503050406030204" pitchFamily="18" charset="0"/>
                          </a:rPr>
                          <m:t>𝑖</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𝑡</m:t>
                        </m:r>
                      </m:e>
                      <m:sub>
                        <m:r>
                          <a:rPr lang="es-ES" b="0" i="1" smtClean="0">
                            <a:latin typeface="Cambria Math" panose="02040503050406030204" pitchFamily="18" charset="0"/>
                          </a:rPr>
                          <m:t>𝑗</m:t>
                        </m:r>
                      </m:sub>
                    </m:sSub>
                  </m:oMath>
                </a14:m>
                <a:endParaRPr lang="es-ES" dirty="0"/>
              </a:p>
              <a:p>
                <a:pPr marL="0" indent="0" algn="just">
                  <a:buNone/>
                </a:pPr>
                <a:endParaRPr lang="es-ES" dirty="0"/>
              </a:p>
            </p:txBody>
          </p:sp>
        </mc:Choice>
        <mc:Fallback xmlns="">
          <p:sp>
            <p:nvSpPr>
              <p:cNvPr id="4" name="Marcador de contenido 3">
                <a:extLst>
                  <a:ext uri="{FF2B5EF4-FFF2-40B4-BE49-F238E27FC236}">
                    <a16:creationId xmlns:a16="http://schemas.microsoft.com/office/drawing/2014/main" id="{AF62B9FB-BC0D-4E9E-B604-617C1420C0F7}"/>
                  </a:ext>
                </a:extLst>
              </p:cNvPr>
              <p:cNvSpPr>
                <a:spLocks noGrp="1" noRot="1" noChangeAspect="1" noMove="1" noResize="1" noEditPoints="1" noAdjustHandles="1" noChangeArrowheads="1" noChangeShapeType="1" noTextEdit="1"/>
              </p:cNvSpPr>
              <p:nvPr>
                <p:ph idx="1"/>
              </p:nvPr>
            </p:nvSpPr>
            <p:spPr>
              <a:xfrm>
                <a:off x="1172632" y="2191204"/>
                <a:ext cx="6798736" cy="3444997"/>
              </a:xfrm>
              <a:blipFill>
                <a:blip r:embed="rId2"/>
                <a:stretch>
                  <a:fillRect l="-1344" t="-1237" r="-1344"/>
                </a:stretch>
              </a:blipFill>
            </p:spPr>
            <p:txBody>
              <a:bodyPr/>
              <a:lstStyle/>
              <a:p>
                <a:r>
                  <a:rPr lang="es-ES">
                    <a:noFill/>
                  </a:rPr>
                  <a:t> </a:t>
                </a:r>
              </a:p>
            </p:txBody>
          </p:sp>
        </mc:Fallback>
      </mc:AlternateContent>
    </p:spTree>
    <p:extLst>
      <p:ext uri="{BB962C8B-B14F-4D97-AF65-F5344CB8AC3E}">
        <p14:creationId xmlns:p14="http://schemas.microsoft.com/office/powerpoint/2010/main" val="13152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2011647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White </a:t>
            </a:r>
            <a:r>
              <a:rPr lang="es-ES" sz="3200" dirty="0" err="1"/>
              <a:t>noise</a:t>
            </a:r>
            <a:r>
              <a:rPr lang="es-ES" sz="3200" dirty="0"/>
              <a:t> (ruido blanco)</a:t>
            </a:r>
          </a:p>
        </p:txBody>
      </p:sp>
      <p:pic>
        <p:nvPicPr>
          <p:cNvPr id="5" name="Marcador de contenido 4">
            <a:extLst>
              <a:ext uri="{FF2B5EF4-FFF2-40B4-BE49-F238E27FC236}">
                <a16:creationId xmlns:a16="http://schemas.microsoft.com/office/drawing/2014/main" id="{1848069E-55D5-4529-9136-340BE0026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1026" y="2190750"/>
            <a:ext cx="6410765" cy="3444875"/>
          </a:xfrm>
        </p:spPr>
      </p:pic>
    </p:spTree>
    <p:extLst>
      <p:ext uri="{BB962C8B-B14F-4D97-AF65-F5344CB8AC3E}">
        <p14:creationId xmlns:p14="http://schemas.microsoft.com/office/powerpoint/2010/main" val="261421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Autocorrelación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444997"/>
              </a:xfrm>
            </p:spPr>
            <p:txBody>
              <a:bodyPr/>
              <a:lstStyle/>
              <a:p>
                <a:pPr marL="0" indent="0">
                  <a:buNone/>
                </a:pPr>
                <a:r>
                  <a:rPr lang="es-ES" dirty="0"/>
                  <a:t>La autocorrelación mide la correlación entre dos variables separadas por k periodos. </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𝜌</m:t>
                          </m:r>
                        </m:e>
                        <m:sub>
                          <m:r>
                            <a:rPr lang="es-ES" b="0" i="1" smtClean="0">
                              <a:latin typeface="Cambria Math" panose="02040503050406030204" pitchFamily="18" charset="0"/>
                            </a:rPr>
                            <m:t>𝑗</m:t>
                          </m:r>
                        </m:sub>
                      </m:sSub>
                      <m:r>
                        <a:rPr lang="es-ES" b="0" i="1" smtClean="0">
                          <a:latin typeface="Cambria Math" panose="02040503050406030204" pitchFamily="18" charset="0"/>
                        </a:rPr>
                        <m:t>=</m:t>
                      </m:r>
                      <m:r>
                        <a:rPr lang="es-ES" b="0" i="1" smtClean="0">
                          <a:latin typeface="Cambria Math" panose="02040503050406030204" pitchFamily="18" charset="0"/>
                        </a:rPr>
                        <m:t>𝑐𝑜𝑟𝑟</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𝑗</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𝑗</m:t>
                              </m:r>
                              <m:r>
                                <a:rPr lang="es-ES" b="0" i="1" smtClean="0">
                                  <a:latin typeface="Cambria Math" panose="02040503050406030204" pitchFamily="18" charset="0"/>
                                </a:rPr>
                                <m:t>−</m:t>
                              </m:r>
                              <m:r>
                                <a:rPr lang="es-ES" b="0" i="1" smtClean="0">
                                  <a:latin typeface="Cambria Math" panose="02040503050406030204" pitchFamily="18" charset="0"/>
                                </a:rPr>
                                <m:t>𝑘</m:t>
                              </m:r>
                            </m:sub>
                          </m:sSub>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𝑐𝑜𝑣</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𝑗</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𝑗</m:t>
                              </m:r>
                              <m:r>
                                <a:rPr lang="es-ES" i="1">
                                  <a:latin typeface="Cambria Math" panose="02040503050406030204" pitchFamily="18" charset="0"/>
                                </a:rPr>
                                <m:t>−</m:t>
                              </m:r>
                              <m:r>
                                <a:rPr lang="es-ES" i="1">
                                  <a:latin typeface="Cambria Math" panose="02040503050406030204" pitchFamily="18" charset="0"/>
                                </a:rPr>
                                <m:t>𝑘</m:t>
                              </m:r>
                            </m:sub>
                          </m:sSub>
                          <m:r>
                            <a:rPr lang="es-ES" b="0" i="1" smtClean="0">
                              <a:latin typeface="Cambria Math" panose="02040503050406030204" pitchFamily="18" charset="0"/>
                            </a:rPr>
                            <m:t>)</m:t>
                          </m:r>
                        </m:num>
                        <m:den>
                          <m:r>
                            <a:rPr lang="es-ES" b="0" i="1" smtClean="0">
                              <a:latin typeface="Cambria Math" panose="02040503050406030204" pitchFamily="18" charset="0"/>
                            </a:rPr>
                            <m:t>𝑠𝑑</m:t>
                          </m:r>
                          <m:d>
                            <m:dPr>
                              <m:ctrlPr>
                                <a:rPr lang="es-ES" b="0"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𝑗</m:t>
                                  </m:r>
                                </m:sub>
                              </m:sSub>
                            </m:e>
                          </m:d>
                          <m:r>
                            <a:rPr lang="es-ES" b="0" i="1" smtClean="0">
                              <a:latin typeface="Cambria Math" panose="02040503050406030204" pitchFamily="18" charset="0"/>
                            </a:rPr>
                            <m:t>𝑠𝑑</m:t>
                          </m:r>
                          <m:d>
                            <m:dPr>
                              <m:ctrlPr>
                                <a:rPr lang="es-ES" b="0"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𝑗</m:t>
                                  </m:r>
                                  <m:r>
                                    <a:rPr lang="es-ES" i="1">
                                      <a:latin typeface="Cambria Math" panose="02040503050406030204" pitchFamily="18" charset="0"/>
                                    </a:rPr>
                                    <m:t>−</m:t>
                                  </m:r>
                                  <m:r>
                                    <a:rPr lang="es-ES" i="1">
                                      <a:latin typeface="Cambria Math" panose="02040503050406030204" pitchFamily="18" charset="0"/>
                                    </a:rPr>
                                    <m:t>𝑘</m:t>
                                  </m:r>
                                </m:sub>
                              </m:sSub>
                            </m:e>
                          </m:d>
                        </m:den>
                      </m:f>
                    </m:oMath>
                  </m:oMathPara>
                </a14:m>
                <a:endParaRPr lang="es-ES" dirty="0"/>
              </a:p>
              <a:p>
                <a:pPr marL="0" indent="0">
                  <a:buNone/>
                </a:pPr>
                <a:r>
                  <a:rPr lang="es-ES" dirty="0"/>
                  <a:t>Por supuesto satisface las mismas propiedades de la correlación.</a:t>
                </a:r>
              </a:p>
            </p:txBody>
          </p:sp>
        </mc:Choice>
        <mc:Fallback xmlns="">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444997"/>
              </a:xfrm>
              <a:blipFill>
                <a:blip r:embed="rId2"/>
                <a:stretch>
                  <a:fillRect l="-1344" t="-1239" r="-538"/>
                </a:stretch>
              </a:blipFill>
            </p:spPr>
            <p:txBody>
              <a:bodyPr/>
              <a:lstStyle/>
              <a:p>
                <a:r>
                  <a:rPr lang="es-ES">
                    <a:noFill/>
                  </a:rPr>
                  <a:t> </a:t>
                </a:r>
              </a:p>
            </p:txBody>
          </p:sp>
        </mc:Fallback>
      </mc:AlternateContent>
    </p:spTree>
    <p:extLst>
      <p:ext uri="{BB962C8B-B14F-4D97-AF65-F5344CB8AC3E}">
        <p14:creationId xmlns:p14="http://schemas.microsoft.com/office/powerpoint/2010/main" val="3410333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Cross-</a:t>
            </a:r>
            <a:r>
              <a:rPr lang="es-ES" sz="3200" dirty="0" err="1"/>
              <a:t>Validation</a:t>
            </a:r>
            <a:endParaRPr lang="es-ES" sz="3200" dirty="0"/>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1674368"/>
            <a:ext cx="6798736" cy="3444997"/>
          </a:xfrm>
        </p:spPr>
        <p:txBody>
          <a:bodyPr/>
          <a:lstStyle/>
          <a:p>
            <a:pPr marL="0" indent="0">
              <a:buNone/>
            </a:pPr>
            <a:r>
              <a:rPr lang="es-ES" dirty="0"/>
              <a:t>En series de tiempo se conoce como </a:t>
            </a:r>
            <a:r>
              <a:rPr lang="es-ES" i="1" dirty="0"/>
              <a:t>Rolling </a:t>
            </a:r>
            <a:r>
              <a:rPr lang="es-ES" i="1" dirty="0" err="1"/>
              <a:t>Forecasting</a:t>
            </a:r>
            <a:r>
              <a:rPr lang="es-ES" i="1" dirty="0"/>
              <a:t> </a:t>
            </a:r>
            <a:r>
              <a:rPr lang="es-ES" i="1" dirty="0" err="1"/>
              <a:t>Origin</a:t>
            </a:r>
            <a:r>
              <a:rPr lang="es-ES" i="1" dirty="0"/>
              <a:t>.</a:t>
            </a:r>
          </a:p>
          <a:p>
            <a:pPr marL="0" indent="0">
              <a:buNone/>
            </a:pPr>
            <a:endParaRPr lang="es-ES" i="1" dirty="0"/>
          </a:p>
        </p:txBody>
      </p:sp>
      <p:pic>
        <p:nvPicPr>
          <p:cNvPr id="2050" name="Picture 2" descr="https://miro.medium.com/max/700/1*5vky1z29e1iO6iOvCTBJxg.png">
            <a:extLst>
              <a:ext uri="{FF2B5EF4-FFF2-40B4-BE49-F238E27FC236}">
                <a16:creationId xmlns:a16="http://schemas.microsoft.com/office/drawing/2014/main" id="{25CAF325-D2DD-426F-AEDA-D61DE1B65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51" r="34778" b="29382"/>
          <a:stretch/>
        </p:blipFill>
        <p:spPr bwMode="auto">
          <a:xfrm>
            <a:off x="1967464" y="2557669"/>
            <a:ext cx="5209071" cy="388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90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br>
              <a:rPr lang="es-ES" sz="3200" dirty="0"/>
            </a:br>
            <a:r>
              <a:rPr lang="es-ES" sz="3200" dirty="0"/>
              <a:t>AR(p)</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812031"/>
              </a:xfrm>
            </p:spPr>
            <p:txBody>
              <a:bodyPr/>
              <a:lstStyle/>
              <a:p>
                <a:pPr marL="0" indent="0" algn="just">
                  <a:buNone/>
                </a:pPr>
                <a:r>
                  <a:rPr lang="es-ES" dirty="0"/>
                  <a:t>Los modelos </a:t>
                </a:r>
                <a:r>
                  <a:rPr lang="es-ES" dirty="0" err="1"/>
                  <a:t>autoregresivos</a:t>
                </a:r>
                <a:r>
                  <a:rPr lang="es-ES" dirty="0"/>
                  <a:t> se basan en la idea de que el valor actual de la serie </a:t>
                </a:r>
                <a14:m>
                  <m:oMath xmlns:m="http://schemas.openxmlformats.org/officeDocument/2006/math">
                    <m:sSub>
                      <m:sSubPr>
                        <m:ctrlPr>
                          <a:rPr lang="es-ES" b="0" i="1" smtClean="0">
                            <a:latin typeface="Cambria Math" panose="02040503050406030204" pitchFamily="18" charset="0"/>
                          </a:rPr>
                        </m:ctrlPr>
                      </m:sSubPr>
                      <m:e>
                        <m:r>
                          <a:rPr lang="es-ES" i="1">
                            <a:latin typeface="Cambria Math" panose="02040503050406030204" pitchFamily="18" charset="0"/>
                          </a:rPr>
                          <m:t>𝑋</m:t>
                        </m:r>
                      </m:e>
                      <m:sub>
                        <m:r>
                          <a:rPr lang="es-ES" b="0" i="1" smtClean="0">
                            <a:latin typeface="Cambria Math" panose="02040503050406030204" pitchFamily="18" charset="0"/>
                          </a:rPr>
                          <m:t>𝑡</m:t>
                        </m:r>
                      </m:sub>
                    </m:sSub>
                  </m:oMath>
                </a14:m>
                <a:r>
                  <a:rPr lang="es-ES" dirty="0"/>
                  <a:t>, puede explicarse en función de valores pasados </a:t>
                </a:r>
                <a14:m>
                  <m:oMath xmlns:m="http://schemas.openxmlformats.org/officeDocument/2006/math">
                    <m:sSub>
                      <m:sSubPr>
                        <m:ctrlPr>
                          <a:rPr lang="es-ES" b="0" i="1" smtClean="0">
                            <a:latin typeface="Cambria Math" panose="02040503050406030204" pitchFamily="18" charset="0"/>
                          </a:rPr>
                        </m:ctrlPr>
                      </m:sSubPr>
                      <m:e>
                        <m:r>
                          <a:rPr lang="es-ES" i="1">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m:t>
                        </m:r>
                        <m:r>
                          <a:rPr lang="es-ES" b="0" i="1" smtClean="0">
                            <a:latin typeface="Cambria Math" panose="02040503050406030204" pitchFamily="18" charset="0"/>
                          </a:rPr>
                          <m:t>𝑝</m:t>
                        </m:r>
                      </m:sub>
                    </m:sSub>
                  </m:oMath>
                </a14:m>
                <a:r>
                  <a:rPr lang="es-ES" dirty="0"/>
                  <a:t>, donde </a:t>
                </a:r>
                <a14:m>
                  <m:oMath xmlns:m="http://schemas.openxmlformats.org/officeDocument/2006/math">
                    <m:r>
                      <a:rPr lang="es-ES" b="0" i="1" smtClean="0">
                        <a:latin typeface="Cambria Math" panose="02040503050406030204" pitchFamily="18" charset="0"/>
                      </a:rPr>
                      <m:t>𝑝</m:t>
                    </m:r>
                  </m:oMath>
                </a14:m>
                <a:r>
                  <a:rPr lang="es-ES" dirty="0"/>
                  <a:t> determina el número de retrasos necesarios para pronosticar un valor actual. El modelo </a:t>
                </a:r>
                <a:r>
                  <a:rPr lang="es-ES" dirty="0" err="1"/>
                  <a:t>autoregresivo</a:t>
                </a:r>
                <a:r>
                  <a:rPr lang="es-ES" dirty="0"/>
                  <a:t> de orden </a:t>
                </a:r>
                <a14:m>
                  <m:oMath xmlns:m="http://schemas.openxmlformats.org/officeDocument/2006/math">
                    <m:r>
                      <a:rPr lang="es-ES" i="1">
                        <a:latin typeface="Cambria Math" panose="02040503050406030204" pitchFamily="18" charset="0"/>
                      </a:rPr>
                      <m:t>𝑝</m:t>
                    </m:r>
                    <m:r>
                      <a:rPr lang="es-ES" i="1">
                        <a:latin typeface="Cambria Math" panose="02040503050406030204" pitchFamily="18" charset="0"/>
                      </a:rPr>
                      <m:t> </m:t>
                    </m:r>
                  </m:oMath>
                </a14:m>
                <a:r>
                  <a:rPr lang="es-ES" dirty="0"/>
                  <a:t>está dado por:</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b="0" i="1" smtClean="0">
                              <a:latin typeface="Cambria Math" panose="02040503050406030204" pitchFamily="18" charset="0"/>
                            </a:rPr>
                            <m:t>𝑝</m:t>
                          </m:r>
                        </m:sub>
                      </m:sSub>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m:t>
                          </m:r>
                          <m:r>
                            <a:rPr lang="es-ES" b="0" i="1" smtClean="0">
                              <a:latin typeface="Cambria Math" panose="02040503050406030204" pitchFamily="18" charset="0"/>
                            </a:rPr>
                            <m:t>𝑝</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m:oMathPara>
                </a14:m>
                <a:endParaRPr lang="es-ES" dirty="0"/>
              </a:p>
              <a:p>
                <a:pPr marL="0" indent="0">
                  <a:buNone/>
                </a:pPr>
                <a:r>
                  <a:rPr lang="es-ES" dirty="0"/>
                  <a:t>Donde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a14:m>
                <a:r>
                  <a:rPr lang="es-ES" dirty="0"/>
                  <a:t> es un ruido blanco.</a:t>
                </a:r>
              </a:p>
            </p:txBody>
          </p:sp>
        </mc:Choice>
        <mc:Fallback xmlns="">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812031"/>
              </a:xfrm>
              <a:blipFill>
                <a:blip r:embed="rId2"/>
                <a:stretch>
                  <a:fillRect l="-1344" t="-1120" r="-1344"/>
                </a:stretch>
              </a:blipFill>
            </p:spPr>
            <p:txBody>
              <a:bodyPr/>
              <a:lstStyle/>
              <a:p>
                <a:r>
                  <a:rPr lang="es-ES">
                    <a:noFill/>
                  </a:rPr>
                  <a:t> </a:t>
                </a:r>
              </a:p>
            </p:txBody>
          </p:sp>
        </mc:Fallback>
      </mc:AlternateContent>
    </p:spTree>
    <p:extLst>
      <p:ext uri="{BB962C8B-B14F-4D97-AF65-F5344CB8AC3E}">
        <p14:creationId xmlns:p14="http://schemas.microsoft.com/office/powerpoint/2010/main" val="291461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de </a:t>
            </a:r>
            <a:r>
              <a:rPr lang="es-ES" sz="3200" dirty="0" err="1"/>
              <a:t>Mediás</a:t>
            </a:r>
            <a:r>
              <a:rPr lang="es-ES" sz="3200" dirty="0"/>
              <a:t> Móviles</a:t>
            </a:r>
            <a:br>
              <a:rPr lang="es-ES" sz="3200" dirty="0"/>
            </a:br>
            <a:r>
              <a:rPr lang="es-ES" sz="3200" dirty="0"/>
              <a:t>MA(q)</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997562"/>
              </a:xfrm>
            </p:spPr>
            <p:txBody>
              <a:bodyPr/>
              <a:lstStyle/>
              <a:p>
                <a:pPr marL="0" indent="0" algn="just">
                  <a:buNone/>
                </a:pPr>
                <a:r>
                  <a:rPr lang="es-ES" dirty="0"/>
                  <a:t>Modelo “determinados por una fuente externa”. Estos modelos suponen linealidad, el valor actual de la serie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oMath>
                </a14:m>
                <a:r>
                  <a:rPr lang="es-ES" dirty="0"/>
                  <a:t>, está influenciado por </a:t>
                </a:r>
                <a14:m>
                  <m:oMath xmlns:m="http://schemas.openxmlformats.org/officeDocument/2006/math">
                    <m:r>
                      <a:rPr lang="es-ES" b="0" i="1" smtClean="0">
                        <a:latin typeface="Cambria Math" panose="02040503050406030204" pitchFamily="18" charset="0"/>
                      </a:rPr>
                      <m:t>𝑞</m:t>
                    </m:r>
                  </m:oMath>
                </a14:m>
                <a:r>
                  <a:rPr lang="es-ES" dirty="0"/>
                  <a:t> valores de la fuente externa. El modelo de promedio móviles de orden </a:t>
                </a:r>
                <a14:m>
                  <m:oMath xmlns:m="http://schemas.openxmlformats.org/officeDocument/2006/math">
                    <m:r>
                      <a:rPr lang="es-ES" b="0" i="1" smtClean="0">
                        <a:latin typeface="Cambria Math" panose="02040503050406030204" pitchFamily="18" charset="0"/>
                      </a:rPr>
                      <m:t>𝑞</m:t>
                    </m:r>
                  </m:oMath>
                </a14:m>
                <a:r>
                  <a:rPr lang="es-ES" dirty="0"/>
                  <a:t> está dado por</a:t>
                </a:r>
              </a:p>
              <a:p>
                <a:pPr marL="0" indent="0" algn="just">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𝜀</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𝑞</m:t>
                          </m:r>
                        </m:sub>
                      </m:sSub>
                      <m:sSub>
                        <m:sSubPr>
                          <m:ctrlPr>
                            <a:rPr lang="es-ES" i="1">
                              <a:latin typeface="Cambria Math" panose="02040503050406030204" pitchFamily="18" charset="0"/>
                            </a:rPr>
                          </m:ctrlPr>
                        </m:sSubPr>
                        <m:e>
                          <m:r>
                            <a:rPr lang="es-ES" b="0" i="1" smtClean="0">
                              <a:latin typeface="Cambria Math" panose="02040503050406030204" pitchFamily="18" charset="0"/>
                            </a:rPr>
                            <m:t>𝜀</m:t>
                          </m:r>
                        </m:e>
                        <m:sub>
                          <m:r>
                            <a:rPr lang="es-ES" i="1">
                              <a:latin typeface="Cambria Math" panose="02040503050406030204" pitchFamily="18" charset="0"/>
                            </a:rPr>
                            <m:t>𝑡</m:t>
                          </m:r>
                          <m:r>
                            <a:rPr lang="es-ES" i="1">
                              <a:latin typeface="Cambria Math" panose="02040503050406030204" pitchFamily="18" charset="0"/>
                            </a:rPr>
                            <m:t>−</m:t>
                          </m:r>
                          <m:r>
                            <a:rPr lang="es-ES" b="0" i="1" smtClean="0">
                              <a:latin typeface="Cambria Math" panose="02040503050406030204" pitchFamily="18" charset="0"/>
                            </a:rPr>
                            <m:t>𝑞</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m:oMathPara>
                </a14:m>
                <a:endParaRPr lang="es-ES" dirty="0"/>
              </a:p>
              <a:p>
                <a:pPr marL="0" indent="0" algn="just">
                  <a:buNone/>
                </a:pPr>
                <a:r>
                  <a:rPr lang="es-ES" dirty="0"/>
                  <a:t>Donde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a14:m>
                <a:r>
                  <a:rPr lang="es-ES" dirty="0"/>
                  <a:t> es un ruido blanco.</a:t>
                </a:r>
              </a:p>
            </p:txBody>
          </p:sp>
        </mc:Choice>
        <mc:Fallback xmlns="">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997562"/>
              </a:xfrm>
              <a:blipFill>
                <a:blip r:embed="rId2"/>
                <a:stretch>
                  <a:fillRect l="-1344" t="-1067" r="-1344"/>
                </a:stretch>
              </a:blipFill>
            </p:spPr>
            <p:txBody>
              <a:bodyPr/>
              <a:lstStyle/>
              <a:p>
                <a:r>
                  <a:rPr lang="es-ES">
                    <a:noFill/>
                  </a:rPr>
                  <a:t> </a:t>
                </a:r>
              </a:p>
            </p:txBody>
          </p:sp>
        </mc:Fallback>
      </mc:AlternateContent>
    </p:spTree>
    <p:extLst>
      <p:ext uri="{BB962C8B-B14F-4D97-AF65-F5344CB8AC3E}">
        <p14:creationId xmlns:p14="http://schemas.microsoft.com/office/powerpoint/2010/main" val="2064778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r>
              <a:rPr lang="es-ES" sz="3200" dirty="0"/>
              <a:t> de media móvil ARMA(</a:t>
            </a:r>
            <a:r>
              <a:rPr lang="es-ES" sz="3200" dirty="0" err="1"/>
              <a:t>p,q</a:t>
            </a:r>
            <a:r>
              <a:rPr lang="es-ES" sz="3200" dirty="0"/>
              <a:t>)</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444997"/>
              </a:xfrm>
            </p:spPr>
            <p:txBody>
              <a:bodyPr/>
              <a:lstStyle/>
              <a:p>
                <a:pPr marL="0" indent="0" algn="just">
                  <a:buNone/>
                </a:pPr>
                <a:r>
                  <a:rPr lang="es-ES" dirty="0"/>
                  <a:t>Es muy probable que una serie de tiempo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oMath>
                </a14:m>
                <a:r>
                  <a:rPr lang="es-ES" dirty="0"/>
                  <a:t>, tenga características de AR y MA a la vez y, por consiguiente, sea ARMA. Por tanto,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r>
                      <a:rPr lang="es-ES" i="1">
                        <a:latin typeface="Cambria Math" panose="02040503050406030204" pitchFamily="18" charset="0"/>
                      </a:rPr>
                      <m:t> </m:t>
                    </m:r>
                  </m:oMath>
                </a14:m>
                <a:r>
                  <a:rPr lang="es-ES" dirty="0"/>
                  <a:t>sigue un proceso, en este proceso habrá términos </a:t>
                </a:r>
                <a:r>
                  <a:rPr lang="es-ES" dirty="0" err="1"/>
                  <a:t>autoregresivos</a:t>
                </a:r>
                <a:r>
                  <a:rPr lang="es-ES" dirty="0"/>
                  <a:t> y términos de media móvil.</a:t>
                </a:r>
              </a:p>
              <a:p>
                <a:pPr marL="0" indent="0" algn="just">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r>
                        <a:rPr lang="es-ES" i="1">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i="1">
                                  <a:latin typeface="Cambria Math" panose="02040503050406030204" pitchFamily="18" charset="0"/>
                                </a:rPr>
                                <m:t>𝑝</m:t>
                              </m:r>
                            </m:sub>
                          </m:sSub>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m:t>
                              </m:r>
                              <m:r>
                                <a:rPr lang="es-ES" i="1">
                                  <a:latin typeface="Cambria Math" panose="02040503050406030204" pitchFamily="18" charset="0"/>
                                </a:rPr>
                                <m:t>𝑝</m:t>
                              </m:r>
                            </m:sub>
                          </m:sSub>
                          <m:r>
                            <a:rPr lang="es-ES" i="1">
                              <a:latin typeface="Cambria Math" panose="02040503050406030204" pitchFamily="18" charset="0"/>
                            </a:rPr>
                            <m:t>+</m:t>
                          </m:r>
                          <m:r>
                            <a:rPr lang="es-ES" i="1">
                              <a:latin typeface="Cambria Math" panose="02040503050406030204" pitchFamily="18" charset="0"/>
                            </a:rPr>
                            <m:t>𝜃</m:t>
                          </m:r>
                        </m:e>
                        <m:sub>
                          <m:r>
                            <a:rPr lang="es-ES" i="1">
                              <a:latin typeface="Cambria Math" panose="02040503050406030204" pitchFamily="18" charset="0"/>
                            </a:rPr>
                            <m:t>0</m:t>
                          </m:r>
                        </m:sub>
                      </m:sSub>
                      <m:r>
                        <a:rPr lang="es-ES" i="1">
                          <a:latin typeface="Cambria Math" panose="02040503050406030204" pitchFamily="18" charset="0"/>
                        </a:rPr>
                        <m:t>+</m:t>
                      </m:r>
                    </m:oMath>
                  </m:oMathPara>
                </a14:m>
                <a:endParaRPr lang="es-ES"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𝑞</m:t>
                          </m:r>
                        </m:sub>
                      </m:sSub>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r>
                            <a:rPr lang="es-ES" i="1">
                              <a:latin typeface="Cambria Math" panose="02040503050406030204" pitchFamily="18" charset="0"/>
                            </a:rPr>
                            <m:t>−</m:t>
                          </m:r>
                          <m:r>
                            <a:rPr lang="es-ES" i="1">
                              <a:latin typeface="Cambria Math" panose="02040503050406030204" pitchFamily="18" charset="0"/>
                            </a:rPr>
                            <m:t>𝑞</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m:oMathPara>
                </a14:m>
                <a:endParaRPr lang="es-ES" dirty="0"/>
              </a:p>
              <a:p>
                <a:pPr marL="0" indent="0" algn="just">
                  <a:buNone/>
                </a:pPr>
                <a:r>
                  <a:rPr lang="es-ES" dirty="0"/>
                  <a:t>Donde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a14:m>
                <a:r>
                  <a:rPr lang="es-ES" dirty="0"/>
                  <a:t> es un ruido blanco.</a:t>
                </a:r>
              </a:p>
            </p:txBody>
          </p:sp>
        </mc:Choice>
        <mc:Fallback xmlns="">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444997"/>
              </a:xfrm>
              <a:blipFill>
                <a:blip r:embed="rId2"/>
                <a:stretch>
                  <a:fillRect l="-1344" t="-1239" r="-1344" b="-2124"/>
                </a:stretch>
              </a:blipFill>
            </p:spPr>
            <p:txBody>
              <a:bodyPr/>
              <a:lstStyle/>
              <a:p>
                <a:r>
                  <a:rPr lang="es-ES">
                    <a:noFill/>
                  </a:rPr>
                  <a:t> </a:t>
                </a:r>
              </a:p>
            </p:txBody>
          </p:sp>
        </mc:Fallback>
      </mc:AlternateContent>
    </p:spTree>
    <p:extLst>
      <p:ext uri="{BB962C8B-B14F-4D97-AF65-F5344CB8AC3E}">
        <p14:creationId xmlns:p14="http://schemas.microsoft.com/office/powerpoint/2010/main" val="3631792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r>
              <a:rPr lang="es-ES" sz="3200" dirty="0"/>
              <a:t> integrado de media móvil ARIMA(</a:t>
            </a:r>
            <a:r>
              <a:rPr lang="es-ES" sz="3200" dirty="0" err="1"/>
              <a:t>p,d,q</a:t>
            </a:r>
            <a:r>
              <a:rPr lang="es-ES" sz="3200" dirty="0"/>
              <a:t>)</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482751"/>
            <a:ext cx="7553738" cy="2804866"/>
          </a:xfrm>
        </p:spPr>
        <p:txBody>
          <a:bodyPr/>
          <a:lstStyle/>
          <a:p>
            <a:pPr marL="0" indent="0" algn="just">
              <a:buNone/>
            </a:pPr>
            <a:r>
              <a:rPr lang="es-ES" sz="2000" dirty="0"/>
              <a:t>Los modelos de series de tiempo analizados hasta ahora se basan en el supuesto de estacionariedad, esto es, la media y la varianza para una serie de tiempo son constantes en el tiempo y la covarianza es invariante en el tiempo. Pero la mayoría de las series de tiempo no son estacionarias, porque pueden ir cambiando de nivel en el tiempo o sencillamente la varianza no es constante en el tiempo, a este tipo de proceso se les considera procesos integrados.</a:t>
            </a:r>
          </a:p>
        </p:txBody>
      </p:sp>
    </p:spTree>
    <p:extLst>
      <p:ext uri="{BB962C8B-B14F-4D97-AF65-F5344CB8AC3E}">
        <p14:creationId xmlns:p14="http://schemas.microsoft.com/office/powerpoint/2010/main" val="69815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r>
              <a:rPr lang="es-ES" sz="3200" dirty="0"/>
              <a:t> integrado de media móvil ARIMA(</a:t>
            </a:r>
            <a:r>
              <a:rPr lang="es-ES" sz="3200" dirty="0" err="1"/>
              <a:t>p,d,q</a:t>
            </a:r>
            <a:r>
              <a:rPr lang="es-ES" sz="3200" dirty="0"/>
              <a:t>)</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297221"/>
                <a:ext cx="7553738" cy="4275857"/>
              </a:xfrm>
            </p:spPr>
            <p:txBody>
              <a:bodyPr/>
              <a:lstStyle/>
              <a:p>
                <a:pPr marL="0" indent="0" algn="just">
                  <a:buNone/>
                </a:pPr>
                <a:r>
                  <a:rPr lang="es-ES" sz="2000" dirty="0"/>
                  <a:t>Por consiguiente, se debe diferenciar una serie de tiempo d veces para hacerla estacionaria y luego aplicarla a esta serie diferenciada un modelo ARMA(</a:t>
                </a:r>
                <a:r>
                  <a:rPr lang="es-ES" sz="2000" dirty="0" err="1"/>
                  <a:t>p,q</a:t>
                </a:r>
                <a:r>
                  <a:rPr lang="es-ES" sz="2000" dirty="0"/>
                  <a:t>), se dice que la serie original es ARIMA(</a:t>
                </a:r>
                <a:r>
                  <a:rPr lang="es-ES" sz="2000" dirty="0" err="1"/>
                  <a:t>p,d,q</a:t>
                </a:r>
                <a:r>
                  <a:rPr lang="es-ES" sz="2000" dirty="0"/>
                  <a:t>), es decir, una serie de tiempo </a:t>
                </a:r>
                <a:r>
                  <a:rPr lang="es-ES" sz="2000" dirty="0" err="1"/>
                  <a:t>autoregresiva</a:t>
                </a:r>
                <a:r>
                  <a:rPr lang="es-ES" sz="2000" dirty="0"/>
                  <a:t> integrada de media móvil. Donde p denota el número de términos </a:t>
                </a:r>
                <a:r>
                  <a:rPr lang="es-ES" sz="2000" dirty="0" err="1"/>
                  <a:t>autoregresivos</a:t>
                </a:r>
                <a:r>
                  <a:rPr lang="es-ES" sz="2000" dirty="0"/>
                  <a:t>, d el número de veces que la serie debe ser diferenciada para hacerla estacionaria y q el número de términos de la media móvil.</a:t>
                </a:r>
              </a:p>
              <a:p>
                <a:pPr marL="0" indent="0" algn="just">
                  <a:buNone/>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𝑋</m:t>
                          </m:r>
                        </m:e>
                        <m:sub>
                          <m:r>
                            <a:rPr lang="es-ES" sz="2000" i="1">
                              <a:latin typeface="Cambria Math" panose="02040503050406030204" pitchFamily="18" charset="0"/>
                            </a:rPr>
                            <m:t>𝑡</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sSub>
                            <m:sSubPr>
                              <m:ctrlPr>
                                <a:rPr lang="es-ES" sz="2000" i="1">
                                  <a:latin typeface="Cambria Math" panose="02040503050406030204" pitchFamily="18" charset="0"/>
                                </a:rPr>
                              </m:ctrlPr>
                            </m:sSubPr>
                            <m:e>
                              <m:r>
                                <a:rPr lang="es-ES" sz="2000" i="1">
                                  <a:latin typeface="Cambria Math" panose="02040503050406030204" pitchFamily="18" charset="0"/>
                                </a:rPr>
                                <m:t>𝜙</m:t>
                              </m:r>
                            </m:e>
                            <m:sub>
                              <m:r>
                                <a:rPr lang="es-ES" sz="2000" i="1">
                                  <a:latin typeface="Cambria Math" panose="02040503050406030204" pitchFamily="18" charset="0"/>
                                </a:rPr>
                                <m:t>0</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𝜙</m:t>
                              </m:r>
                            </m:e>
                            <m:sub>
                              <m:r>
                                <a:rPr lang="es-ES" sz="2000" i="1">
                                  <a:latin typeface="Cambria Math" panose="02040503050406030204" pitchFamily="18" charset="0"/>
                                </a:rPr>
                                <m:t>1</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𝑋</m:t>
                              </m:r>
                            </m:e>
                            <m:sub>
                              <m:r>
                                <a:rPr lang="es-ES" sz="2000" i="1">
                                  <a:latin typeface="Cambria Math" panose="02040503050406030204" pitchFamily="18" charset="0"/>
                                </a:rPr>
                                <m:t>𝑡</m:t>
                              </m:r>
                              <m:r>
                                <a:rPr lang="es-ES" sz="2000" i="1">
                                  <a:latin typeface="Cambria Math" panose="02040503050406030204" pitchFamily="18" charset="0"/>
                                </a:rPr>
                                <m:t>−1</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𝜙</m:t>
                              </m:r>
                            </m:e>
                            <m:sub>
                              <m:r>
                                <a:rPr lang="es-ES" sz="2000" i="1">
                                  <a:latin typeface="Cambria Math" panose="02040503050406030204" pitchFamily="18" charset="0"/>
                                </a:rPr>
                                <m:t>𝑝</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𝑋</m:t>
                              </m:r>
                            </m:e>
                            <m:sub>
                              <m:r>
                                <a:rPr lang="es-ES" sz="2000" i="1">
                                  <a:latin typeface="Cambria Math" panose="02040503050406030204" pitchFamily="18" charset="0"/>
                                </a:rPr>
                                <m:t>𝑡</m:t>
                              </m:r>
                              <m:r>
                                <a:rPr lang="es-ES" sz="2000" i="1">
                                  <a:latin typeface="Cambria Math" panose="02040503050406030204" pitchFamily="18" charset="0"/>
                                </a:rPr>
                                <m:t>−</m:t>
                              </m:r>
                              <m:r>
                                <a:rPr lang="es-ES" sz="2000" i="1">
                                  <a:latin typeface="Cambria Math" panose="02040503050406030204" pitchFamily="18" charset="0"/>
                                </a:rPr>
                                <m:t>𝑝</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r>
                            <a:rPr lang="es-ES" sz="2000" i="1">
                              <a:latin typeface="Cambria Math" panose="02040503050406030204" pitchFamily="18" charset="0"/>
                            </a:rPr>
                            <m:t>𝜃</m:t>
                          </m:r>
                        </m:e>
                        <m:sub>
                          <m:r>
                            <a:rPr lang="es-ES" sz="2000" i="1">
                              <a:latin typeface="Cambria Math" panose="02040503050406030204" pitchFamily="18" charset="0"/>
                            </a:rPr>
                            <m:t>0</m:t>
                          </m:r>
                        </m:sub>
                      </m:sSub>
                      <m:r>
                        <a:rPr lang="es-ES" sz="2000" i="1">
                          <a:latin typeface="Cambria Math" panose="02040503050406030204" pitchFamily="18" charset="0"/>
                        </a:rPr>
                        <m:t>+</m:t>
                      </m:r>
                    </m:oMath>
                  </m:oMathPara>
                </a14:m>
                <a:endParaRPr lang="es-ES" sz="20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𝜃</m:t>
                          </m:r>
                        </m:e>
                        <m:sub>
                          <m:r>
                            <a:rPr lang="es-ES" sz="2000" i="1">
                              <a:latin typeface="Cambria Math" panose="02040503050406030204" pitchFamily="18" charset="0"/>
                            </a:rPr>
                            <m:t>1</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𝜀</m:t>
                          </m:r>
                        </m:e>
                        <m:sub>
                          <m:r>
                            <a:rPr lang="es-ES" sz="2000" i="1">
                              <a:latin typeface="Cambria Math" panose="02040503050406030204" pitchFamily="18" charset="0"/>
                            </a:rPr>
                            <m:t>𝑡</m:t>
                          </m:r>
                          <m:r>
                            <a:rPr lang="es-ES" sz="2000" i="1">
                              <a:latin typeface="Cambria Math" panose="02040503050406030204" pitchFamily="18" charset="0"/>
                            </a:rPr>
                            <m:t>−1</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𝜃</m:t>
                          </m:r>
                        </m:e>
                        <m:sub>
                          <m:r>
                            <a:rPr lang="es-ES" sz="2000" i="1">
                              <a:latin typeface="Cambria Math" panose="02040503050406030204" pitchFamily="18" charset="0"/>
                            </a:rPr>
                            <m:t>𝑞</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𝜀</m:t>
                          </m:r>
                        </m:e>
                        <m:sub>
                          <m:r>
                            <a:rPr lang="es-ES" sz="2000" i="1">
                              <a:latin typeface="Cambria Math" panose="02040503050406030204" pitchFamily="18" charset="0"/>
                            </a:rPr>
                            <m:t>𝑡</m:t>
                          </m:r>
                          <m:r>
                            <a:rPr lang="es-ES" sz="2000" i="1">
                              <a:latin typeface="Cambria Math" panose="02040503050406030204" pitchFamily="18" charset="0"/>
                            </a:rPr>
                            <m:t>−</m:t>
                          </m:r>
                          <m:r>
                            <a:rPr lang="es-ES" sz="2000" i="1">
                              <a:latin typeface="Cambria Math" panose="02040503050406030204" pitchFamily="18" charset="0"/>
                            </a:rPr>
                            <m:t>𝑞</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𝜀</m:t>
                          </m:r>
                        </m:e>
                        <m:sub>
                          <m:r>
                            <a:rPr lang="es-ES" sz="2000" i="1">
                              <a:latin typeface="Cambria Math" panose="02040503050406030204" pitchFamily="18" charset="0"/>
                            </a:rPr>
                            <m:t>𝑡</m:t>
                          </m:r>
                        </m:sub>
                      </m:sSub>
                    </m:oMath>
                  </m:oMathPara>
                </a14:m>
                <a:endParaRPr lang="es-ES" sz="2000" dirty="0"/>
              </a:p>
            </p:txBody>
          </p:sp>
        </mc:Choice>
        <mc:Fallback xmlns="">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914400" y="2297221"/>
                <a:ext cx="7553738" cy="4275857"/>
              </a:xfrm>
              <a:blipFill>
                <a:blip r:embed="rId2"/>
                <a:stretch>
                  <a:fillRect l="-807" t="-713" r="-807"/>
                </a:stretch>
              </a:blipFill>
            </p:spPr>
            <p:txBody>
              <a:bodyPr/>
              <a:lstStyle/>
              <a:p>
                <a:r>
                  <a:rPr lang="es-ES">
                    <a:noFill/>
                  </a:rPr>
                  <a:t> </a:t>
                </a:r>
              </a:p>
            </p:txBody>
          </p:sp>
        </mc:Fallback>
      </mc:AlternateContent>
    </p:spTree>
    <p:extLst>
      <p:ext uri="{BB962C8B-B14F-4D97-AF65-F5344CB8AC3E}">
        <p14:creationId xmlns:p14="http://schemas.microsoft.com/office/powerpoint/2010/main" val="1075771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Construcción de modelos ARIMA(</a:t>
            </a:r>
            <a:r>
              <a:rPr lang="es-ES" sz="3200" dirty="0" err="1"/>
              <a:t>p,d,q</a:t>
            </a:r>
            <a:r>
              <a:rPr lang="es-ES" sz="3200" dirty="0"/>
              <a:t>)</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297221"/>
            <a:ext cx="7553738" cy="4275857"/>
          </a:xfrm>
        </p:spPr>
        <p:txBody>
          <a:bodyPr/>
          <a:lstStyle/>
          <a:p>
            <a:pPr marL="0" indent="0" algn="just">
              <a:buNone/>
            </a:pPr>
            <a:r>
              <a:rPr lang="es-ES" sz="2000" dirty="0"/>
              <a:t>La construcción de los modelos se lleva de manera iterativa mediante un proceso en el que se puede distinguir cuatro etapas: </a:t>
            </a:r>
          </a:p>
          <a:p>
            <a:pPr algn="just"/>
            <a:r>
              <a:rPr lang="es-ES" sz="2000" dirty="0"/>
              <a:t>Identificación. Utilizando los datos ordenados cronológicamente se intentara sugerir un modelo que merezca la pena ser investigada. El objetivo es determinar los valores que sean apropiados para reproducir la serie de tiempo. En esta etapa es posible identificar más de un modelo candidato que pueda describir la serie. </a:t>
            </a:r>
          </a:p>
          <a:p>
            <a:pPr algn="just"/>
            <a:r>
              <a:rPr lang="es-ES" sz="2000" dirty="0"/>
              <a:t>Estimación. Considerando el modelo apropiado para la serie de tiempo se realiza inferencia sobre los parámetros.</a:t>
            </a:r>
          </a:p>
        </p:txBody>
      </p:sp>
    </p:spTree>
    <p:extLst>
      <p:ext uri="{BB962C8B-B14F-4D97-AF65-F5344CB8AC3E}">
        <p14:creationId xmlns:p14="http://schemas.microsoft.com/office/powerpoint/2010/main" val="310489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Construcción de modelos ARIMA(</a:t>
            </a:r>
            <a:r>
              <a:rPr lang="es-ES" sz="3200" dirty="0" err="1"/>
              <a:t>p,d,q</a:t>
            </a:r>
            <a:r>
              <a:rPr lang="es-ES" sz="3200" dirty="0"/>
              <a:t>)</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297221"/>
            <a:ext cx="7553738" cy="4275857"/>
          </a:xfrm>
        </p:spPr>
        <p:txBody>
          <a:bodyPr/>
          <a:lstStyle/>
          <a:p>
            <a:pPr algn="just"/>
            <a:r>
              <a:rPr lang="es-ES" sz="2000" dirty="0"/>
              <a:t>Validación. Se realizan contraste de diagnostico para validar si el modelo seleccionado se ajusta a los datos, so no es así, escoger el próximo modelo candidato y repetir los pasos anteriores.</a:t>
            </a:r>
          </a:p>
          <a:p>
            <a:pPr algn="just"/>
            <a:r>
              <a:rPr lang="es-ES" sz="2000" dirty="0"/>
              <a:t>Predicción. Una vez seleccionado el mejor modelo candidato se pueden hacer pronósticos en términos probabilísticos de los valores futuros. </a:t>
            </a:r>
          </a:p>
        </p:txBody>
      </p:sp>
    </p:spTree>
    <p:extLst>
      <p:ext uri="{BB962C8B-B14F-4D97-AF65-F5344CB8AC3E}">
        <p14:creationId xmlns:p14="http://schemas.microsoft.com/office/powerpoint/2010/main" val="81498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sp>
        <p:nvSpPr>
          <p:cNvPr id="8" name="Marcador de contenido 7">
            <a:extLst>
              <a:ext uri="{FF2B5EF4-FFF2-40B4-BE49-F238E27FC236}">
                <a16:creationId xmlns:a16="http://schemas.microsoft.com/office/drawing/2014/main" id="{EC20182B-626C-414B-B707-E59628AFE5D8}"/>
              </a:ext>
            </a:extLst>
          </p:cNvPr>
          <p:cNvSpPr>
            <a:spLocks noGrp="1"/>
          </p:cNvSpPr>
          <p:nvPr>
            <p:ph idx="1"/>
          </p:nvPr>
        </p:nvSpPr>
        <p:spPr>
          <a:xfrm>
            <a:off x="1172632" y="2516407"/>
            <a:ext cx="6798736" cy="3444997"/>
          </a:xfrm>
        </p:spPr>
        <p:txBody>
          <a:bodyPr/>
          <a:lstStyle/>
          <a:p>
            <a:pPr algn="just"/>
            <a:r>
              <a:rPr lang="es-ES" dirty="0"/>
              <a:t>Ya no tenemos datos supervisados ni no supervisados.</a:t>
            </a:r>
          </a:p>
          <a:p>
            <a:pPr algn="just"/>
            <a:r>
              <a:rPr lang="es-ES" dirty="0"/>
              <a:t>No queremos predecir una variable que depende de otras.</a:t>
            </a:r>
          </a:p>
          <a:p>
            <a:pPr algn="just"/>
            <a:r>
              <a:rPr lang="es-ES" dirty="0"/>
              <a:t>Ahora tenemos una variable que depende únicamente del tiempo.</a:t>
            </a:r>
          </a:p>
          <a:p>
            <a:pPr marL="0" indent="0" algn="just">
              <a:buNone/>
            </a:pPr>
            <a:r>
              <a:rPr lang="es-ES" dirty="0"/>
              <a:t>¿Podemos utilizar los mismos modelos que aprendimos en los cursos anteriores?</a:t>
            </a:r>
          </a:p>
        </p:txBody>
      </p:sp>
    </p:spTree>
    <p:extLst>
      <p:ext uri="{BB962C8B-B14F-4D97-AF65-F5344CB8AC3E}">
        <p14:creationId xmlns:p14="http://schemas.microsoft.com/office/powerpoint/2010/main" val="2185388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Construcción de modelos ARIMA(</a:t>
            </a:r>
            <a:r>
              <a:rPr lang="es-ES" sz="3200" dirty="0" err="1"/>
              <a:t>p,d,q</a:t>
            </a:r>
            <a:r>
              <a:rPr lang="es-ES" sz="3200" dirty="0"/>
              <a:t>)</a:t>
            </a:r>
          </a:p>
        </p:txBody>
      </p:sp>
      <p:pic>
        <p:nvPicPr>
          <p:cNvPr id="5" name="Marcador de contenido 4">
            <a:extLst>
              <a:ext uri="{FF2B5EF4-FFF2-40B4-BE49-F238E27FC236}">
                <a16:creationId xmlns:a16="http://schemas.microsoft.com/office/drawing/2014/main" id="{E1B95A17-D2A4-427B-AD1C-F83EE240218D}"/>
              </a:ext>
            </a:extLst>
          </p:cNvPr>
          <p:cNvPicPr>
            <a:picLocks noGrp="1" noChangeAspect="1"/>
          </p:cNvPicPr>
          <p:nvPr>
            <p:ph idx="1"/>
          </p:nvPr>
        </p:nvPicPr>
        <p:blipFill rotWithShape="1">
          <a:blip r:embed="rId2"/>
          <a:srcRect l="37681" t="30215" r="32899" b="13074"/>
          <a:stretch/>
        </p:blipFill>
        <p:spPr>
          <a:xfrm>
            <a:off x="2432565" y="1726268"/>
            <a:ext cx="4511574" cy="4889487"/>
          </a:xfrm>
          <a:prstGeom prst="rect">
            <a:avLst/>
          </a:prstGeom>
        </p:spPr>
      </p:pic>
    </p:spTree>
    <p:extLst>
      <p:ext uri="{BB962C8B-B14F-4D97-AF65-F5344CB8AC3E}">
        <p14:creationId xmlns:p14="http://schemas.microsoft.com/office/powerpoint/2010/main" val="733715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Función </a:t>
            </a:r>
            <a:r>
              <a:rPr lang="es-ES" sz="3200" dirty="0" err="1">
                <a:latin typeface="Consolas" panose="020B0609020204030204" pitchFamily="49" charset="0"/>
                <a:cs typeface="Consolas" panose="020B0609020204030204" pitchFamily="49" charset="0"/>
              </a:rPr>
              <a:t>auto.arima</a:t>
            </a:r>
            <a:r>
              <a:rPr lang="es-ES" sz="3200" dirty="0">
                <a:latin typeface="Consolas" panose="020B0609020204030204" pitchFamily="49" charset="0"/>
                <a:cs typeface="Consolas" panose="020B0609020204030204" pitchFamily="49" charset="0"/>
              </a:rPr>
              <a:t> </a:t>
            </a:r>
            <a:r>
              <a:rPr lang="es-ES" sz="3200" dirty="0"/>
              <a:t>en 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buNone/>
                </a:pPr>
                <a:r>
                  <a:rPr lang="es-ES" dirty="0"/>
                  <a:t>Utiliza un algoritmo de </a:t>
                </a:r>
                <a:r>
                  <a:rPr lang="es-ES" dirty="0" err="1"/>
                  <a:t>Hyndman-Khandakar</a:t>
                </a:r>
                <a:r>
                  <a:rPr lang="es-ES" dirty="0"/>
                  <a:t>.</a:t>
                </a:r>
              </a:p>
              <a:p>
                <a:pPr marL="457200" indent="-457200">
                  <a:buFont typeface="+mj-lt"/>
                  <a:buAutoNum type="arabicPeriod"/>
                </a:pPr>
                <a:r>
                  <a:rPr lang="es-ES" dirty="0"/>
                  <a:t>Las diferencias </a:t>
                </a:r>
                <a14:m>
                  <m:oMath xmlns:m="http://schemas.openxmlformats.org/officeDocument/2006/math">
                    <m:r>
                      <a:rPr lang="es-ES" b="0" i="0" smtClean="0">
                        <a:latin typeface="Cambria Math" panose="02040503050406030204" pitchFamily="18" charset="0"/>
                      </a:rPr>
                      <m:t>0</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≤2</m:t>
                    </m:r>
                  </m:oMath>
                </a14:m>
                <a:r>
                  <a:rPr lang="es-ES" dirty="0"/>
                  <a:t> es determinada por el KPSS test.</a:t>
                </a:r>
              </a:p>
              <a:p>
                <a:pPr marL="457200" indent="-457200">
                  <a:buFont typeface="+mj-lt"/>
                  <a:buAutoNum type="arabicPeriod"/>
                </a:pPr>
                <a:r>
                  <a:rPr lang="es-ES" dirty="0"/>
                  <a:t>Los valores de </a:t>
                </a:r>
                <a14:m>
                  <m:oMath xmlns:m="http://schemas.openxmlformats.org/officeDocument/2006/math">
                    <m:r>
                      <a:rPr lang="es-ES" b="0" i="1" smtClean="0">
                        <a:latin typeface="Cambria Math" panose="02040503050406030204" pitchFamily="18" charset="0"/>
                      </a:rPr>
                      <m:t>𝑝</m:t>
                    </m:r>
                  </m:oMath>
                </a14:m>
                <a:r>
                  <a:rPr lang="es-ES" dirty="0"/>
                  <a:t> y </a:t>
                </a:r>
                <a14:m>
                  <m:oMath xmlns:m="http://schemas.openxmlformats.org/officeDocument/2006/math">
                    <m:r>
                      <a:rPr lang="es-ES" b="0" i="1" smtClean="0">
                        <a:latin typeface="Cambria Math" panose="02040503050406030204" pitchFamily="18" charset="0"/>
                      </a:rPr>
                      <m:t>𝑞</m:t>
                    </m:r>
                  </m:oMath>
                </a14:m>
                <a:r>
                  <a:rPr lang="es-ES" dirty="0"/>
                  <a:t> son elegidos minimizando el AIC. Para considerar todas las posibles combinaciones usa un proceso </a:t>
                </a:r>
                <a:r>
                  <a:rPr lang="es-ES" dirty="0" err="1"/>
                  <a:t>stepwise</a:t>
                </a:r>
                <a:r>
                  <a:rPr lang="es-ES" dirty="0"/>
                  <a:t>. Esto es,</a:t>
                </a:r>
              </a:p>
            </p:txBody>
          </p:sp>
        </mc:Choice>
        <mc:Fallback xmlns="">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2151" t="-1237" r="-1792"/>
                </a:stretch>
              </a:blipFill>
            </p:spPr>
            <p:txBody>
              <a:bodyPr/>
              <a:lstStyle/>
              <a:p>
                <a:r>
                  <a:rPr lang="es-ES">
                    <a:noFill/>
                  </a:rPr>
                  <a:t> </a:t>
                </a:r>
              </a:p>
            </p:txBody>
          </p:sp>
        </mc:Fallback>
      </mc:AlternateContent>
    </p:spTree>
    <p:extLst>
      <p:ext uri="{BB962C8B-B14F-4D97-AF65-F5344CB8AC3E}">
        <p14:creationId xmlns:p14="http://schemas.microsoft.com/office/powerpoint/2010/main" val="324012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Función </a:t>
            </a:r>
            <a:r>
              <a:rPr lang="es-ES" sz="3200" dirty="0" err="1">
                <a:latin typeface="Consolas" panose="020B0609020204030204" pitchFamily="49" charset="0"/>
                <a:cs typeface="Consolas" panose="020B0609020204030204" pitchFamily="49" charset="0"/>
              </a:rPr>
              <a:t>auto.arima</a:t>
            </a:r>
            <a:r>
              <a:rPr lang="es-ES" sz="3200" dirty="0">
                <a:latin typeface="Consolas" panose="020B0609020204030204" pitchFamily="49" charset="0"/>
                <a:cs typeface="Consolas" panose="020B0609020204030204" pitchFamily="49" charset="0"/>
              </a:rPr>
              <a:t> </a:t>
            </a:r>
            <a:r>
              <a:rPr lang="es-ES" sz="3200" dirty="0"/>
              <a:t>en 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buNone/>
                </a:pPr>
                <a:r>
                  <a:rPr lang="es-ES" sz="1800" dirty="0"/>
                  <a:t>Esto es,</a:t>
                </a:r>
              </a:p>
              <a:p>
                <a:pPr marL="457200" indent="-457200">
                  <a:buFont typeface="+mj-lt"/>
                  <a:buAutoNum type="alphaLcPeriod"/>
                </a:pPr>
                <a:r>
                  <a:rPr lang="es-ES" sz="1800" dirty="0"/>
                  <a:t>Se ajustan cuatro modelos iniciales:</a:t>
                </a:r>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0,</m:t>
                        </m:r>
                        <m:r>
                          <a:rPr lang="es-ES" sz="1600" i="1">
                            <a:latin typeface="Cambria Math" panose="02040503050406030204" pitchFamily="18" charset="0"/>
                          </a:rPr>
                          <m:t>𝑑</m:t>
                        </m:r>
                        <m:r>
                          <a:rPr lang="es-ES" sz="1600" i="1">
                            <a:latin typeface="Cambria Math" panose="02040503050406030204" pitchFamily="18" charset="0"/>
                          </a:rPr>
                          <m:t>,0</m:t>
                        </m:r>
                      </m:e>
                    </m:d>
                    <m:r>
                      <a:rPr lang="es-ES" sz="1600" i="1">
                        <a:latin typeface="Cambria Math" panose="02040503050406030204" pitchFamily="18" charset="0"/>
                      </a:rPr>
                      <m:t>,</m:t>
                    </m:r>
                  </m:oMath>
                </a14:m>
                <a:endParaRPr lang="es-ES" sz="1600" dirty="0"/>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2,</m:t>
                        </m:r>
                        <m:r>
                          <a:rPr lang="es-ES" sz="1600" i="1">
                            <a:latin typeface="Cambria Math" panose="02040503050406030204" pitchFamily="18" charset="0"/>
                          </a:rPr>
                          <m:t>𝑑</m:t>
                        </m:r>
                        <m:r>
                          <a:rPr lang="es-ES" sz="1600" i="1">
                            <a:latin typeface="Cambria Math" panose="02040503050406030204" pitchFamily="18" charset="0"/>
                          </a:rPr>
                          <m:t>,2</m:t>
                        </m:r>
                      </m:e>
                    </m:d>
                    <m:r>
                      <a:rPr lang="es-ES" sz="1600" i="1">
                        <a:latin typeface="Cambria Math" panose="02040503050406030204" pitchFamily="18" charset="0"/>
                      </a:rPr>
                      <m:t>,</m:t>
                    </m:r>
                  </m:oMath>
                </a14:m>
                <a:endParaRPr lang="es-ES" sz="1600" dirty="0"/>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1,</m:t>
                        </m:r>
                        <m:r>
                          <a:rPr lang="es-ES" sz="1600" i="1">
                            <a:latin typeface="Cambria Math" panose="02040503050406030204" pitchFamily="18" charset="0"/>
                          </a:rPr>
                          <m:t>𝑑</m:t>
                        </m:r>
                        <m:r>
                          <a:rPr lang="es-ES" sz="1600" i="1">
                            <a:latin typeface="Cambria Math" panose="02040503050406030204" pitchFamily="18" charset="0"/>
                          </a:rPr>
                          <m:t>,0</m:t>
                        </m:r>
                      </m:e>
                    </m:d>
                    <m:r>
                      <a:rPr lang="es-ES" sz="1600" i="1">
                        <a:latin typeface="Cambria Math" panose="02040503050406030204" pitchFamily="18" charset="0"/>
                      </a:rPr>
                      <m:t>,</m:t>
                    </m:r>
                  </m:oMath>
                </a14:m>
                <a:endParaRPr lang="es-ES" sz="1600" dirty="0"/>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0,</m:t>
                        </m:r>
                        <m:r>
                          <a:rPr lang="es-ES" sz="1600" i="1">
                            <a:latin typeface="Cambria Math" panose="02040503050406030204" pitchFamily="18" charset="0"/>
                          </a:rPr>
                          <m:t>𝑑</m:t>
                        </m:r>
                        <m:r>
                          <a:rPr lang="es-ES" sz="1600" i="1">
                            <a:latin typeface="Cambria Math" panose="02040503050406030204" pitchFamily="18" charset="0"/>
                          </a:rPr>
                          <m:t>,1</m:t>
                        </m:r>
                      </m:e>
                    </m:d>
                    <m:r>
                      <a:rPr lang="es-ES" sz="1600" i="1">
                        <a:latin typeface="Cambria Math" panose="02040503050406030204" pitchFamily="18" charset="0"/>
                      </a:rPr>
                      <m:t>.</m:t>
                    </m:r>
                  </m:oMath>
                </a14:m>
                <a:endParaRPr lang="es-ES" sz="1600" dirty="0"/>
              </a:p>
              <a:p>
                <a:pPr marL="457200" indent="-457200">
                  <a:buFont typeface="+mj-lt"/>
                  <a:buAutoNum type="alphaLcPeriod"/>
                </a:pPr>
                <a:r>
                  <a:rPr lang="es-ES" sz="1800" dirty="0"/>
                  <a:t>El mejor modelo (aquel con el AIC más pequeño) es seleccionado. Le llamaremos “modelo actual”.</a:t>
                </a:r>
              </a:p>
              <a:p>
                <a:pPr marL="457200" indent="-457200">
                  <a:buFont typeface="+mj-lt"/>
                  <a:buAutoNum type="alphaLcPeriod"/>
                </a:pPr>
                <a:r>
                  <a:rPr lang="es-ES" sz="1800" dirty="0"/>
                  <a:t>…</a:t>
                </a:r>
              </a:p>
              <a:p>
                <a:pPr marL="457200" indent="-457200">
                  <a:buFont typeface="+mj-lt"/>
                  <a:buAutoNum type="alphaLcPeriod"/>
                </a:pPr>
                <a:r>
                  <a:rPr lang="es-ES" sz="1800" dirty="0"/>
                  <a:t>…</a:t>
                </a:r>
                <a:endParaRPr lang="es-ES" sz="1600" dirty="0"/>
              </a:p>
              <a:p>
                <a:pPr lvl="1"/>
                <a:endParaRPr lang="es-ES" sz="1600" dirty="0"/>
              </a:p>
            </p:txBody>
          </p:sp>
        </mc:Choice>
        <mc:Fallback xmlns="">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1254" t="-707" b="-12721"/>
                </a:stretch>
              </a:blipFill>
            </p:spPr>
            <p:txBody>
              <a:bodyPr/>
              <a:lstStyle/>
              <a:p>
                <a:r>
                  <a:rPr lang="es-ES">
                    <a:noFill/>
                  </a:rPr>
                  <a:t> </a:t>
                </a:r>
              </a:p>
            </p:txBody>
          </p:sp>
        </mc:Fallback>
      </mc:AlternateContent>
    </p:spTree>
    <p:extLst>
      <p:ext uri="{BB962C8B-B14F-4D97-AF65-F5344CB8AC3E}">
        <p14:creationId xmlns:p14="http://schemas.microsoft.com/office/powerpoint/2010/main" val="849028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Función </a:t>
            </a:r>
            <a:r>
              <a:rPr lang="es-ES" sz="3200" dirty="0" err="1">
                <a:latin typeface="Consolas" panose="020B0609020204030204" pitchFamily="49" charset="0"/>
                <a:cs typeface="Consolas" panose="020B0609020204030204" pitchFamily="49" charset="0"/>
              </a:rPr>
              <a:t>auto.arima</a:t>
            </a:r>
            <a:r>
              <a:rPr lang="es-ES" sz="3200" dirty="0">
                <a:latin typeface="Consolas" panose="020B0609020204030204" pitchFamily="49" charset="0"/>
                <a:cs typeface="Consolas" panose="020B0609020204030204" pitchFamily="49" charset="0"/>
              </a:rPr>
              <a:t> </a:t>
            </a:r>
            <a:r>
              <a:rPr lang="es-ES" sz="3200" dirty="0"/>
              <a:t>en 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457200" indent="-457200">
                  <a:buFont typeface="+mj-lt"/>
                  <a:buAutoNum type="alphaLcPeriod"/>
                </a:pPr>
                <a:r>
                  <a:rPr lang="es-ES" sz="1800" dirty="0"/>
                  <a:t>…</a:t>
                </a:r>
              </a:p>
              <a:p>
                <a:pPr marL="457200" indent="-457200">
                  <a:buFont typeface="+mj-lt"/>
                  <a:buAutoNum type="alphaLcPeriod"/>
                </a:pPr>
                <a:r>
                  <a:rPr lang="es-ES" sz="1800" dirty="0"/>
                  <a:t>…</a:t>
                </a:r>
              </a:p>
              <a:p>
                <a:pPr marL="457200" indent="-457200">
                  <a:buFont typeface="+mj-lt"/>
                  <a:buAutoNum type="alphaLcPeriod"/>
                </a:pPr>
                <a:r>
                  <a:rPr lang="es-ES" sz="1800" dirty="0"/>
                  <a:t>Se hacen variaciones sobre el modelo actual:</a:t>
                </a:r>
              </a:p>
              <a:p>
                <a:pPr lvl="1"/>
                <a:r>
                  <a:rPr lang="es-ES" sz="1600" dirty="0"/>
                  <a:t>Variar </a:t>
                </a:r>
                <a14:m>
                  <m:oMath xmlns:m="http://schemas.openxmlformats.org/officeDocument/2006/math">
                    <m:r>
                      <a:rPr lang="es-ES" sz="1600" b="0" i="1" smtClean="0">
                        <a:latin typeface="Cambria Math" panose="02040503050406030204" pitchFamily="18" charset="0"/>
                      </a:rPr>
                      <m:t>𝑝</m:t>
                    </m:r>
                  </m:oMath>
                </a14:m>
                <a:r>
                  <a:rPr lang="es-ES" sz="1600" dirty="0"/>
                  <a:t> y/o </a:t>
                </a:r>
                <a14:m>
                  <m:oMath xmlns:m="http://schemas.openxmlformats.org/officeDocument/2006/math">
                    <m:r>
                      <a:rPr lang="es-ES" sz="1600" b="0" i="1" smtClean="0">
                        <a:latin typeface="Cambria Math" panose="02040503050406030204" pitchFamily="18" charset="0"/>
                      </a:rPr>
                      <m:t>𝑞</m:t>
                    </m:r>
                  </m:oMath>
                </a14:m>
                <a:r>
                  <a:rPr lang="es-ES" sz="1600" dirty="0"/>
                  <a:t> con valores </a:t>
                </a:r>
                <a14:m>
                  <m:oMath xmlns:m="http://schemas.openxmlformats.org/officeDocument/2006/math">
                    <m:r>
                      <a:rPr lang="es-ES" sz="160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1</m:t>
                    </m:r>
                  </m:oMath>
                </a14:m>
                <a:endParaRPr lang="es-ES" sz="1600" dirty="0"/>
              </a:p>
              <a:p>
                <a:pPr lvl="1"/>
                <a:r>
                  <a:rPr lang="es-ES" sz="1600" dirty="0"/>
                  <a:t>Incluye o no la constante de </a:t>
                </a:r>
                <a14:m>
                  <m:oMath xmlns:m="http://schemas.openxmlformats.org/officeDocument/2006/math">
                    <m:r>
                      <a:rPr lang="es-ES" sz="1600" i="1">
                        <a:latin typeface="Cambria Math" panose="02040503050406030204" pitchFamily="18" charset="0"/>
                      </a:rPr>
                      <m:t>𝐴𝑅</m:t>
                    </m:r>
                  </m:oMath>
                </a14:m>
                <a:r>
                  <a:rPr lang="es-ES" sz="1800" dirty="0"/>
                  <a:t> en el modelo.</a:t>
                </a:r>
              </a:p>
              <a:p>
                <a:pPr marL="457200" lvl="1" indent="0">
                  <a:buNone/>
                </a:pPr>
                <a:r>
                  <a:rPr lang="es-ES" sz="1800" dirty="0"/>
                  <a:t>El mejor modelo considerado hasta ahora (ya sea el modelo actual o una de estas variaciones) se convierte en el nuevo modelo actual.</a:t>
                </a:r>
              </a:p>
              <a:p>
                <a:pPr marL="457200" indent="-457200">
                  <a:buFont typeface="+mj-lt"/>
                  <a:buAutoNum type="alphaLcPeriod"/>
                </a:pPr>
                <a:r>
                  <a:rPr lang="es-ES" sz="1800" dirty="0"/>
                  <a:t>Se repite el paso 2 (c) hasta que no se pueda encontrar un AIC inferior.</a:t>
                </a:r>
                <a:endParaRPr lang="es-ES" sz="1600" b="0" dirty="0"/>
              </a:p>
              <a:p>
                <a:pPr lvl="1"/>
                <a:endParaRPr lang="es-ES" sz="1600" dirty="0"/>
              </a:p>
              <a:p>
                <a:pPr lvl="1"/>
                <a:endParaRPr lang="es-ES" sz="1600" dirty="0"/>
              </a:p>
            </p:txBody>
          </p:sp>
        </mc:Choice>
        <mc:Fallback xmlns="">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1254" t="-2827" b="-6890"/>
                </a:stretch>
              </a:blipFill>
            </p:spPr>
            <p:txBody>
              <a:bodyPr/>
              <a:lstStyle/>
              <a:p>
                <a:r>
                  <a:rPr lang="es-ES">
                    <a:noFill/>
                  </a:rPr>
                  <a:t> </a:t>
                </a:r>
              </a:p>
            </p:txBody>
          </p:sp>
        </mc:Fallback>
      </mc:AlternateContent>
    </p:spTree>
    <p:extLst>
      <p:ext uri="{BB962C8B-B14F-4D97-AF65-F5344CB8AC3E}">
        <p14:creationId xmlns:p14="http://schemas.microsoft.com/office/powerpoint/2010/main" val="327929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Contraste de hipótesis</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444997"/>
          </a:xfrm>
        </p:spPr>
        <p:txBody>
          <a:bodyPr/>
          <a:lstStyle/>
          <a:p>
            <a:r>
              <a:rPr lang="es-ES" sz="2000" dirty="0"/>
              <a:t>Estacionariedad de </a:t>
            </a:r>
            <a:r>
              <a:rPr lang="es-ES" sz="2000" dirty="0" err="1"/>
              <a:t>Dickey</a:t>
            </a:r>
            <a:r>
              <a:rPr lang="es-ES" sz="2000" dirty="0"/>
              <a:t>-Fuller.</a:t>
            </a:r>
          </a:p>
          <a:p>
            <a:pPr marL="0" indent="0">
              <a:buNone/>
            </a:pPr>
            <a:r>
              <a:rPr lang="es-ES" sz="2000" dirty="0"/>
              <a:t>H0: Los residuales del modelo ARIMA son estacionarios</a:t>
            </a:r>
          </a:p>
          <a:p>
            <a:pPr marL="0" indent="0">
              <a:buNone/>
            </a:pPr>
            <a:r>
              <a:rPr lang="es-ES" sz="2000" dirty="0"/>
              <a:t>Ha: Los residuales del modelo ARIMA no son estacionarios</a:t>
            </a:r>
          </a:p>
          <a:p>
            <a:r>
              <a:rPr lang="es-ES" sz="2000" dirty="0"/>
              <a:t>Prueba de independencia de los residuales (Box-Pierce test).</a:t>
            </a:r>
          </a:p>
          <a:p>
            <a:pPr marL="0" indent="0">
              <a:buNone/>
            </a:pPr>
            <a:r>
              <a:rPr lang="es-ES" sz="2000" dirty="0"/>
              <a:t>H0: Los residuales del modelo ARIMA son independientes.</a:t>
            </a:r>
          </a:p>
          <a:p>
            <a:pPr marL="0" indent="0">
              <a:buNone/>
            </a:pPr>
            <a:r>
              <a:rPr lang="es-ES" sz="2000" dirty="0"/>
              <a:t>Ha: Los residuales del modelo ARIMA no son independientes. </a:t>
            </a:r>
          </a:p>
        </p:txBody>
      </p:sp>
    </p:spTree>
    <p:extLst>
      <p:ext uri="{BB962C8B-B14F-4D97-AF65-F5344CB8AC3E}">
        <p14:creationId xmlns:p14="http://schemas.microsoft.com/office/powerpoint/2010/main" val="1913188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Exponencial </a:t>
            </a:r>
            <a:r>
              <a:rPr lang="es-ES" sz="3200" dirty="0" err="1"/>
              <a:t>smoothing</a:t>
            </a:r>
            <a:endParaRPr lang="es-ES" sz="3200"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buNone/>
                </a:pPr>
                <a:r>
                  <a:rPr lang="es-ES" sz="2000" dirty="0"/>
                  <a:t>En el modelo </a:t>
                </a:r>
                <a:r>
                  <a:rPr lang="es-ES" sz="2000" dirty="0" err="1"/>
                  <a:t>autoregresivo</a:t>
                </a:r>
                <a:r>
                  <a:rPr lang="es-ES" sz="2000" dirty="0"/>
                  <a:t>, todas las observaciones tienen el mismo peso. Pero puede ser más sensato agregar un mayor peso a las observaciones más recientes que a las observaciones más viejas. Este es exactamente el concepto detrás del simple exponencial </a:t>
                </a:r>
                <a:r>
                  <a:rPr lang="es-ES" sz="2000" dirty="0" err="1"/>
                  <a:t>smoothing</a:t>
                </a:r>
                <a:r>
                  <a:rPr lang="es-ES" sz="2000" dirty="0"/>
                  <a:t>.</a:t>
                </a:r>
              </a:p>
              <a:p>
                <a:pPr marL="457200" lvl="1"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i="1">
                          <a:latin typeface="Cambria Math" panose="02040503050406030204" pitchFamily="18" charset="0"/>
                        </a:rPr>
                        <m:t>=</m:t>
                      </m:r>
                      <m:r>
                        <a:rPr lang="es-ES" i="1" smtClean="0">
                          <a:latin typeface="Cambria Math" panose="02040503050406030204" pitchFamily="18" charset="0"/>
                        </a:rPr>
                        <m:t>𝛼</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𝑡</m:t>
                          </m:r>
                        </m:sub>
                      </m:sSub>
                      <m:r>
                        <a:rPr lang="es-ES" i="1">
                          <a:latin typeface="Cambria Math" panose="02040503050406030204" pitchFamily="18" charset="0"/>
                        </a:rPr>
                        <m:t> +</m:t>
                      </m:r>
                      <m:r>
                        <a:rPr lang="es-ES" i="1" smtClean="0">
                          <a:latin typeface="Cambria Math" panose="02040503050406030204" pitchFamily="18" charset="0"/>
                        </a:rPr>
                        <m:t>𝛼</m:t>
                      </m:r>
                      <m:d>
                        <m:dPr>
                          <m:ctrlPr>
                            <a:rPr lang="es-ES" i="1" smtClean="0">
                              <a:latin typeface="Cambria Math" panose="02040503050406030204" pitchFamily="18" charset="0"/>
                            </a:rPr>
                          </m:ctrlPr>
                        </m:dPr>
                        <m:e>
                          <m:r>
                            <a:rPr lang="es-ES" i="1">
                              <a:latin typeface="Cambria Math" panose="02040503050406030204" pitchFamily="18" charset="0"/>
                            </a:rPr>
                            <m:t>1−</m:t>
                          </m:r>
                          <m:r>
                            <a:rPr lang="es-ES" i="1" smtClean="0">
                              <a:latin typeface="Cambria Math" panose="02040503050406030204" pitchFamily="18" charset="0"/>
                            </a:rPr>
                            <m:t>𝛼</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𝑡</m:t>
                          </m:r>
                          <m:r>
                            <a:rPr lang="es-ES" b="0" i="1" smtClean="0">
                              <a:latin typeface="Cambria Math" panose="02040503050406030204" pitchFamily="18" charset="0"/>
                            </a:rPr>
                            <m:t>−1 </m:t>
                          </m:r>
                        </m:sub>
                      </m:sSub>
                      <m:r>
                        <a:rPr lang="es-ES" i="1">
                          <a:latin typeface="Cambria Math" panose="02040503050406030204" pitchFamily="18" charset="0"/>
                        </a:rPr>
                        <m:t>+</m:t>
                      </m:r>
                      <m:r>
                        <a:rPr lang="es-ES" i="1" smtClean="0">
                          <a:latin typeface="Cambria Math" panose="02040503050406030204" pitchFamily="18" charset="0"/>
                        </a:rPr>
                        <m:t>𝛼</m:t>
                      </m:r>
                      <m:sSup>
                        <m:sSupPr>
                          <m:ctrlPr>
                            <a:rPr lang="es-ES" i="1" smtClean="0">
                              <a:latin typeface="Cambria Math" panose="02040503050406030204" pitchFamily="18" charset="0"/>
                            </a:rPr>
                          </m:ctrlPr>
                        </m:sSupPr>
                        <m:e>
                          <m:d>
                            <m:dPr>
                              <m:ctrlPr>
                                <a:rPr lang="es-ES" i="1" smtClean="0">
                                  <a:latin typeface="Cambria Math" panose="02040503050406030204" pitchFamily="18" charset="0"/>
                                </a:rPr>
                              </m:ctrlPr>
                            </m:dPr>
                            <m:e>
                              <m:r>
                                <a:rPr lang="es-ES" i="1">
                                  <a:latin typeface="Cambria Math" panose="02040503050406030204" pitchFamily="18" charset="0"/>
                                </a:rPr>
                                <m:t>1−</m:t>
                              </m:r>
                              <m:r>
                                <a:rPr lang="es-ES" i="1" smtClean="0">
                                  <a:latin typeface="Cambria Math" panose="02040503050406030204" pitchFamily="18" charset="0"/>
                                </a:rPr>
                                <m:t>𝛼</m:t>
                              </m:r>
                            </m:e>
                          </m:d>
                        </m:e>
                        <m:sup>
                          <m:r>
                            <a:rPr lang="es-ES" i="1">
                              <a:latin typeface="Cambria Math" panose="02040503050406030204" pitchFamily="18" charset="0"/>
                            </a:rPr>
                            <m:t>2</m:t>
                          </m:r>
                        </m:sup>
                      </m:sSup>
                      <m:r>
                        <a:rPr lang="es-ES" i="1">
                          <a:latin typeface="Cambria Math" panose="02040503050406030204" pitchFamily="18" charset="0"/>
                        </a:rPr>
                        <m:t> </m:t>
                      </m:r>
                      <m:sSub>
                        <m:sSubPr>
                          <m:ctrlPr>
                            <a:rPr lang="es-ES" i="1">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𝑡</m:t>
                          </m:r>
                          <m:r>
                            <a:rPr lang="es-ES" b="0" i="1" smtClean="0">
                              <a:latin typeface="Cambria Math" panose="02040503050406030204" pitchFamily="18" charset="0"/>
                            </a:rPr>
                            <m:t>−2</m:t>
                          </m:r>
                        </m:sub>
                      </m:sSub>
                      <m:r>
                        <a:rPr lang="es-ES" i="1">
                          <a:latin typeface="Cambria Math" panose="02040503050406030204" pitchFamily="18" charset="0"/>
                        </a:rPr>
                        <m:t>+</m:t>
                      </m:r>
                      <m:r>
                        <a:rPr lang="es-ES" i="1" smtClean="0">
                          <a:latin typeface="Cambria Math" panose="02040503050406030204" pitchFamily="18" charset="0"/>
                        </a:rPr>
                        <m:t>⋯</m:t>
                      </m:r>
                    </m:oMath>
                  </m:oMathPara>
                </a14:m>
                <a:endParaRPr lang="es-ES" i="1" dirty="0">
                  <a:latin typeface="Cambria Math" panose="02040503050406030204" pitchFamily="18" charset="0"/>
                </a:endParaRPr>
              </a:p>
              <a:p>
                <a:pPr marL="0" indent="0">
                  <a:buNone/>
                </a:pPr>
                <a:r>
                  <a:rPr lang="es-ES" sz="2000" dirty="0"/>
                  <a:t>Donde </a:t>
                </a:r>
                <a14:m>
                  <m:oMath xmlns:m="http://schemas.openxmlformats.org/officeDocument/2006/math">
                    <m:r>
                      <a:rPr lang="es-ES" sz="2000" b="0" i="0" dirty="0" smtClean="0">
                        <a:latin typeface="Cambria Math" panose="02040503050406030204" pitchFamily="18" charset="0"/>
                      </a:rPr>
                      <m:t>0</m:t>
                    </m:r>
                    <m:r>
                      <a:rPr lang="es-ES" sz="2000" i="1" dirty="0" smtClean="0">
                        <a:latin typeface="Cambria Math" panose="02040503050406030204" pitchFamily="18" charset="0"/>
                      </a:rPr>
                      <m:t>≤</m:t>
                    </m:r>
                    <m:r>
                      <a:rPr lang="es-ES" sz="2000" i="1">
                        <a:latin typeface="Cambria Math" panose="02040503050406030204" pitchFamily="18" charset="0"/>
                      </a:rPr>
                      <m:t>𝛼</m:t>
                    </m:r>
                    <m:r>
                      <a:rPr lang="es-ES" sz="2000" b="0" i="1" smtClean="0">
                        <a:latin typeface="Cambria Math" panose="02040503050406030204" pitchFamily="18" charset="0"/>
                      </a:rPr>
                      <m:t>≤1</m:t>
                    </m:r>
                  </m:oMath>
                </a14:m>
                <a:r>
                  <a:rPr lang="es-ES" sz="2000" dirty="0"/>
                  <a:t> es el parámetro de suavizado.</a:t>
                </a:r>
              </a:p>
            </p:txBody>
          </p:sp>
        </mc:Choice>
        <mc:Fallback xmlns="">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896" t="-707" r="-1613"/>
                </a:stretch>
              </a:blipFill>
            </p:spPr>
            <p:txBody>
              <a:bodyPr/>
              <a:lstStyle/>
              <a:p>
                <a:r>
                  <a:rPr lang="es-ES">
                    <a:noFill/>
                  </a:rPr>
                  <a:t> </a:t>
                </a:r>
              </a:p>
            </p:txBody>
          </p:sp>
        </mc:Fallback>
      </mc:AlternateContent>
    </p:spTree>
    <p:extLst>
      <p:ext uri="{BB962C8B-B14F-4D97-AF65-F5344CB8AC3E}">
        <p14:creationId xmlns:p14="http://schemas.microsoft.com/office/powerpoint/2010/main" val="323912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endParaRPr lang="es-ES" sz="3200"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lgn="just">
                  <a:buNone/>
                </a:pPr>
                <a:r>
                  <a:rPr lang="es-ES" sz="2000" dirty="0"/>
                  <a:t>El método de Holt-</a:t>
                </a:r>
                <a:r>
                  <a:rPr lang="es-ES" sz="2000" dirty="0" err="1"/>
                  <a:t>Winters</a:t>
                </a:r>
                <a:r>
                  <a:rPr lang="es-ES" sz="2000" dirty="0"/>
                  <a:t> comprende la ecuación de pronóstico y tres ecuaciones de suavizado (similar a exponencial </a:t>
                </a:r>
                <a:r>
                  <a:rPr lang="es-ES" sz="2000" dirty="0" err="1"/>
                  <a:t>smoothing</a:t>
                </a:r>
                <a:r>
                  <a:rPr lang="es-ES" sz="2000" dirty="0"/>
                  <a:t>): una para el nivel, otra para la tendencia y otra para el componente estacional, con los correspondientes parámetros de suavizado. Usamos </a:t>
                </a:r>
                <a14:m>
                  <m:oMath xmlns:m="http://schemas.openxmlformats.org/officeDocument/2006/math">
                    <m:r>
                      <a:rPr lang="es-ES" sz="2000" b="0" i="1" smtClean="0">
                        <a:latin typeface="Cambria Math" panose="02040503050406030204" pitchFamily="18" charset="0"/>
                      </a:rPr>
                      <m:t>𝑚</m:t>
                    </m:r>
                  </m:oMath>
                </a14:m>
                <a:r>
                  <a:rPr lang="es-ES" sz="2000" dirty="0"/>
                  <a:t> para denotar la frecuencia de la estacionalidad, es decir, el número de estaciones en un año. Por ejemplo, para datos trimestrales </a:t>
                </a:r>
                <a14:m>
                  <m:oMath xmlns:m="http://schemas.openxmlformats.org/officeDocument/2006/math">
                    <m:r>
                      <a:rPr lang="es-ES" sz="2000" b="0" i="1" smtClean="0">
                        <a:latin typeface="Cambria Math" panose="02040503050406030204" pitchFamily="18" charset="0"/>
                      </a:rPr>
                      <m:t>𝑚</m:t>
                    </m:r>
                    <m:r>
                      <a:rPr lang="es-ES" sz="2000" b="0" i="1" smtClean="0">
                        <a:latin typeface="Cambria Math" panose="02040503050406030204" pitchFamily="18" charset="0"/>
                      </a:rPr>
                      <m:t>=4</m:t>
                    </m:r>
                  </m:oMath>
                </a14:m>
                <a:r>
                  <a:rPr lang="es-ES" sz="2000" dirty="0"/>
                  <a:t>, para datos mensuales </a:t>
                </a:r>
                <a14:m>
                  <m:oMath xmlns:m="http://schemas.openxmlformats.org/officeDocument/2006/math">
                    <m:r>
                      <a:rPr lang="es-ES" sz="2000" b="0" i="1" smtClean="0">
                        <a:latin typeface="Cambria Math" panose="02040503050406030204" pitchFamily="18" charset="0"/>
                      </a:rPr>
                      <m:t>𝑚</m:t>
                    </m:r>
                    <m:r>
                      <a:rPr lang="es-ES" sz="2000" b="0" i="1" smtClean="0">
                        <a:latin typeface="Cambria Math" panose="02040503050406030204" pitchFamily="18" charset="0"/>
                      </a:rPr>
                      <m:t>=12</m:t>
                    </m:r>
                  </m:oMath>
                </a14:m>
                <a:r>
                  <a:rPr lang="es-ES" sz="2000" dirty="0"/>
                  <a:t>.</a:t>
                </a:r>
              </a:p>
            </p:txBody>
          </p:sp>
        </mc:Choice>
        <mc:Fallback xmlns="">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896" t="-707" r="-896"/>
                </a:stretch>
              </a:blipFill>
            </p:spPr>
            <p:txBody>
              <a:bodyPr/>
              <a:lstStyle/>
              <a:p>
                <a:r>
                  <a:rPr lang="es-ES">
                    <a:noFill/>
                  </a:rPr>
                  <a:t> </a:t>
                </a:r>
              </a:p>
            </p:txBody>
          </p:sp>
        </mc:Fallback>
      </mc:AlternateContent>
    </p:spTree>
    <p:extLst>
      <p:ext uri="{BB962C8B-B14F-4D97-AF65-F5344CB8AC3E}">
        <p14:creationId xmlns:p14="http://schemas.microsoft.com/office/powerpoint/2010/main" val="109147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r>
              <a:rPr lang="es-ES" sz="3200" dirty="0"/>
              <a:t> aditivo</a:t>
            </a:r>
          </a:p>
        </p:txBody>
      </p:sp>
      <p:pic>
        <p:nvPicPr>
          <p:cNvPr id="3" name="Marcador de contenido 2">
            <a:extLst>
              <a:ext uri="{FF2B5EF4-FFF2-40B4-BE49-F238E27FC236}">
                <a16:creationId xmlns:a16="http://schemas.microsoft.com/office/drawing/2014/main" id="{1620F8B4-A544-4C70-9B9D-D78DEEE1B858}"/>
              </a:ext>
            </a:extLst>
          </p:cNvPr>
          <p:cNvPicPr>
            <a:picLocks noGrp="1" noChangeAspect="1"/>
          </p:cNvPicPr>
          <p:nvPr>
            <p:ph idx="1"/>
          </p:nvPr>
        </p:nvPicPr>
        <p:blipFill rotWithShape="1">
          <a:blip r:embed="rId2"/>
          <a:srcRect l="45458" t="54117" r="24479" b="29341"/>
          <a:stretch/>
        </p:blipFill>
        <p:spPr>
          <a:xfrm>
            <a:off x="1284699" y="2767628"/>
            <a:ext cx="6903697" cy="2135677"/>
          </a:xfrm>
          <a:prstGeom prst="rect">
            <a:avLst/>
          </a:prstGeom>
        </p:spPr>
      </p:pic>
    </p:spTree>
    <p:extLst>
      <p:ext uri="{BB962C8B-B14F-4D97-AF65-F5344CB8AC3E}">
        <p14:creationId xmlns:p14="http://schemas.microsoft.com/office/powerpoint/2010/main" val="1448956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r>
              <a:rPr lang="es-ES" sz="3200" dirty="0"/>
              <a:t> multiplicativo</a:t>
            </a:r>
          </a:p>
        </p:txBody>
      </p:sp>
      <p:pic>
        <p:nvPicPr>
          <p:cNvPr id="6" name="Marcador de contenido 5">
            <a:extLst>
              <a:ext uri="{FF2B5EF4-FFF2-40B4-BE49-F238E27FC236}">
                <a16:creationId xmlns:a16="http://schemas.microsoft.com/office/drawing/2014/main" id="{FAE72C66-C709-4E6C-A10C-222BD06A321F}"/>
              </a:ext>
            </a:extLst>
          </p:cNvPr>
          <p:cNvPicPr>
            <a:picLocks noGrp="1" noChangeAspect="1"/>
          </p:cNvPicPr>
          <p:nvPr>
            <p:ph idx="1"/>
          </p:nvPr>
        </p:nvPicPr>
        <p:blipFill rotWithShape="1">
          <a:blip r:embed="rId2"/>
          <a:srcRect l="46042" t="42930" r="13512" b="24756"/>
          <a:stretch/>
        </p:blipFill>
        <p:spPr>
          <a:xfrm>
            <a:off x="1736034" y="2726635"/>
            <a:ext cx="5966753" cy="2680252"/>
          </a:xfrm>
          <a:prstGeom prst="rect">
            <a:avLst/>
          </a:prstGeom>
        </p:spPr>
      </p:pic>
    </p:spTree>
    <p:extLst>
      <p:ext uri="{BB962C8B-B14F-4D97-AF65-F5344CB8AC3E}">
        <p14:creationId xmlns:p14="http://schemas.microsoft.com/office/powerpoint/2010/main" val="3465754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r>
              <a:rPr lang="es-ES" sz="3200" dirty="0"/>
              <a:t> multiplicativo</a:t>
            </a:r>
          </a:p>
        </p:txBody>
      </p:sp>
      <p:pic>
        <p:nvPicPr>
          <p:cNvPr id="6" name="Marcador de contenido 5">
            <a:extLst>
              <a:ext uri="{FF2B5EF4-FFF2-40B4-BE49-F238E27FC236}">
                <a16:creationId xmlns:a16="http://schemas.microsoft.com/office/drawing/2014/main" id="{FAE72C66-C709-4E6C-A10C-222BD06A321F}"/>
              </a:ext>
            </a:extLst>
          </p:cNvPr>
          <p:cNvPicPr>
            <a:picLocks noGrp="1" noChangeAspect="1"/>
          </p:cNvPicPr>
          <p:nvPr>
            <p:ph idx="1"/>
          </p:nvPr>
        </p:nvPicPr>
        <p:blipFill rotWithShape="1">
          <a:blip r:embed="rId2"/>
          <a:srcRect l="46042" t="42930" r="13512" b="24756"/>
          <a:stretch/>
        </p:blipFill>
        <p:spPr>
          <a:xfrm>
            <a:off x="1736034" y="2726635"/>
            <a:ext cx="5966753" cy="2680252"/>
          </a:xfrm>
          <a:prstGeom prst="rect">
            <a:avLst/>
          </a:prstGeom>
        </p:spPr>
      </p:pic>
    </p:spTree>
    <p:extLst>
      <p:ext uri="{BB962C8B-B14F-4D97-AF65-F5344CB8AC3E}">
        <p14:creationId xmlns:p14="http://schemas.microsoft.com/office/powerpoint/2010/main" val="296315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6" name="Marcador de contenido 5">
            <a:extLst>
              <a:ext uri="{FF2B5EF4-FFF2-40B4-BE49-F238E27FC236}">
                <a16:creationId xmlns:a16="http://schemas.microsoft.com/office/drawing/2014/main" id="{DED55D71-A432-4E86-80A3-2FC0D2E24F3A}"/>
              </a:ext>
            </a:extLst>
          </p:cNvPr>
          <p:cNvPicPr>
            <a:picLocks noGrp="1" noChangeAspect="1"/>
          </p:cNvPicPr>
          <p:nvPr>
            <p:ph idx="1"/>
          </p:nvPr>
        </p:nvPicPr>
        <p:blipFill rotWithShape="1">
          <a:blip r:embed="rId2"/>
          <a:srcRect l="1875" t="77357" r="59275" b="9180"/>
          <a:stretch/>
        </p:blipFill>
        <p:spPr>
          <a:xfrm>
            <a:off x="982328" y="2345382"/>
            <a:ext cx="6770414" cy="1319096"/>
          </a:xfrm>
          <a:prstGeom prst="rect">
            <a:avLst/>
          </a:prstGeom>
        </p:spPr>
      </p:pic>
      <p:pic>
        <p:nvPicPr>
          <p:cNvPr id="7" name="Imagen 6">
            <a:extLst>
              <a:ext uri="{FF2B5EF4-FFF2-40B4-BE49-F238E27FC236}">
                <a16:creationId xmlns:a16="http://schemas.microsoft.com/office/drawing/2014/main" id="{5186E130-C30F-4093-A0D0-65D33585D2CC}"/>
              </a:ext>
            </a:extLst>
          </p:cNvPr>
          <p:cNvPicPr>
            <a:picLocks noChangeAspect="1"/>
          </p:cNvPicPr>
          <p:nvPr/>
        </p:nvPicPr>
        <p:blipFill rotWithShape="1">
          <a:blip r:embed="rId2"/>
          <a:srcRect l="3148" t="77357" r="59275" b="9180"/>
          <a:stretch/>
        </p:blipFill>
        <p:spPr>
          <a:xfrm>
            <a:off x="1239298" y="4485859"/>
            <a:ext cx="6513444" cy="1311978"/>
          </a:xfrm>
          <a:prstGeom prst="rect">
            <a:avLst/>
          </a:prstGeom>
        </p:spPr>
      </p:pic>
    </p:spTree>
    <p:extLst>
      <p:ext uri="{BB962C8B-B14F-4D97-AF65-F5344CB8AC3E}">
        <p14:creationId xmlns:p14="http://schemas.microsoft.com/office/powerpoint/2010/main" val="308002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9278" y="1108631"/>
            <a:ext cx="8545444" cy="733422"/>
          </a:xfrm>
        </p:spPr>
        <p:txBody>
          <a:bodyPr/>
          <a:lstStyle/>
          <a:p>
            <a:pPr algn="r"/>
            <a:r>
              <a:rPr lang="es-ES" sz="3200" b="1" dirty="0"/>
              <a:t>E</a:t>
            </a:r>
            <a:r>
              <a:rPr lang="es-ES" sz="3200" dirty="0"/>
              <a:t>rror, </a:t>
            </a:r>
            <a:r>
              <a:rPr lang="es-ES" sz="3200" b="1" dirty="0" err="1"/>
              <a:t>T</a:t>
            </a:r>
            <a:r>
              <a:rPr lang="es-ES" sz="3200" dirty="0" err="1"/>
              <a:t>rend</a:t>
            </a:r>
            <a:r>
              <a:rPr lang="es-ES" sz="3200" dirty="0"/>
              <a:t>, </a:t>
            </a:r>
            <a:r>
              <a:rPr lang="es-ES" sz="3200" b="1" dirty="0" err="1"/>
              <a:t>S</a:t>
            </a:r>
            <a:r>
              <a:rPr lang="es-ES" sz="3200" dirty="0" err="1"/>
              <a:t>easonal</a:t>
            </a:r>
            <a:r>
              <a:rPr lang="es-ES" sz="3200" dirty="0"/>
              <a:t> </a:t>
            </a:r>
            <a:r>
              <a:rPr lang="es-ES" sz="3200" dirty="0" err="1"/>
              <a:t>methods</a:t>
            </a:r>
            <a:r>
              <a:rPr lang="es-ES" sz="3200" dirty="0"/>
              <a:t> o </a:t>
            </a:r>
            <a:r>
              <a:rPr lang="es-ES" sz="3200" b="1" dirty="0" err="1"/>
              <a:t>E</a:t>
            </a:r>
            <a:r>
              <a:rPr lang="es-ES" sz="3200" dirty="0" err="1"/>
              <a:t>xponen</a:t>
            </a:r>
            <a:r>
              <a:rPr lang="es-ES" sz="3200" b="1" dirty="0" err="1"/>
              <a:t>T</a:t>
            </a:r>
            <a:r>
              <a:rPr lang="es-ES" sz="3200" dirty="0" err="1"/>
              <a:t>ial</a:t>
            </a:r>
            <a:r>
              <a:rPr lang="es-ES" sz="3200" dirty="0"/>
              <a:t> </a:t>
            </a:r>
            <a:r>
              <a:rPr lang="es-ES" sz="3200" b="1" dirty="0" err="1"/>
              <a:t>S</a:t>
            </a:r>
            <a:r>
              <a:rPr lang="es-ES" sz="3200" dirty="0" err="1"/>
              <a:t>moothing</a:t>
            </a:r>
            <a:r>
              <a:rPr lang="es-ES" sz="3200" dirty="0"/>
              <a:t> </a:t>
            </a:r>
            <a:r>
              <a:rPr lang="es-ES" sz="3200" dirty="0" err="1"/>
              <a:t>methods</a:t>
            </a:r>
            <a:r>
              <a:rPr lang="es-ES" sz="3200" dirty="0"/>
              <a:t>.</a:t>
            </a:r>
          </a:p>
        </p:txBody>
      </p:sp>
      <p:sp>
        <p:nvSpPr>
          <p:cNvPr id="10" name="Marcador de contenido 9">
            <a:extLst>
              <a:ext uri="{FF2B5EF4-FFF2-40B4-BE49-F238E27FC236}">
                <a16:creationId xmlns:a16="http://schemas.microsoft.com/office/drawing/2014/main" id="{EE569881-5D98-4FA5-B553-B0B1249A1C6A}"/>
              </a:ext>
            </a:extLst>
          </p:cNvPr>
          <p:cNvSpPr>
            <a:spLocks noGrp="1"/>
          </p:cNvSpPr>
          <p:nvPr>
            <p:ph idx="1"/>
          </p:nvPr>
        </p:nvSpPr>
        <p:spPr>
          <a:xfrm>
            <a:off x="1172632" y="2628525"/>
            <a:ext cx="6798736" cy="3444997"/>
          </a:xfrm>
        </p:spPr>
        <p:txBody>
          <a:bodyPr/>
          <a:lstStyle/>
          <a:p>
            <a:pPr algn="just"/>
            <a:r>
              <a:rPr lang="es-ES" sz="2000" dirty="0"/>
              <a:t>Cada modelo consta de una ecuación que describe los datos observados y las ecuaciones de estado que describen cómo los componentes o estados no observados (</a:t>
            </a:r>
            <a:r>
              <a:rPr lang="es-ES" sz="2000" dirty="0" err="1"/>
              <a:t>level</a:t>
            </a:r>
            <a:r>
              <a:rPr lang="es-ES" sz="2000" dirty="0"/>
              <a:t>, </a:t>
            </a:r>
            <a:r>
              <a:rPr lang="es-ES" sz="2000" dirty="0" err="1"/>
              <a:t>trend</a:t>
            </a:r>
            <a:r>
              <a:rPr lang="es-ES" sz="2000" dirty="0"/>
              <a:t>, </a:t>
            </a:r>
            <a:r>
              <a:rPr lang="es-ES" sz="2000" dirty="0" err="1"/>
              <a:t>seasonal</a:t>
            </a:r>
            <a:r>
              <a:rPr lang="es-ES" sz="2000" dirty="0"/>
              <a:t>) cambian con el tiempo. </a:t>
            </a:r>
          </a:p>
          <a:p>
            <a:pPr algn="just"/>
            <a:r>
              <a:rPr lang="es-ES" sz="2000" dirty="0"/>
              <a:t>Para cada método existen dos modelos: uno con errores aditivos y otro con errores multiplicativos.</a:t>
            </a:r>
          </a:p>
          <a:p>
            <a:pPr algn="just"/>
            <a:r>
              <a:rPr lang="es-ES" sz="2000" dirty="0"/>
              <a:t>Consultar </a:t>
            </a:r>
            <a:r>
              <a:rPr lang="es-ES" sz="2000" dirty="0">
                <a:hlinkClick r:id="rId2"/>
              </a:rPr>
              <a:t>https://otexts.com/fpp2/ets.html</a:t>
            </a:r>
            <a:r>
              <a:rPr lang="es-ES" sz="2000" dirty="0"/>
              <a:t> para los detalles matemáticos.</a:t>
            </a:r>
          </a:p>
        </p:txBody>
      </p:sp>
    </p:spTree>
    <p:extLst>
      <p:ext uri="{BB962C8B-B14F-4D97-AF65-F5344CB8AC3E}">
        <p14:creationId xmlns:p14="http://schemas.microsoft.com/office/powerpoint/2010/main" val="556856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ETS</a:t>
            </a:r>
          </a:p>
        </p:txBody>
      </p:sp>
      <p:pic>
        <p:nvPicPr>
          <p:cNvPr id="1026" name="Picture 2" descr="https://otexts.com/fpp2/statespacemodels.png">
            <a:extLst>
              <a:ext uri="{FF2B5EF4-FFF2-40B4-BE49-F238E27FC236}">
                <a16:creationId xmlns:a16="http://schemas.microsoft.com/office/drawing/2014/main" id="{E36D191B-4A98-4255-9AB1-96071BFE48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0904" y="991648"/>
            <a:ext cx="6745356" cy="586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605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n-US" sz="3200" dirty="0"/>
              <a:t>Exponential Smoothing State Space Model With Box-Cox Transformation, ARMA Errors, Trend And Seasonal Components (</a:t>
            </a:r>
            <a:r>
              <a:rPr lang="es-ES" sz="3200" dirty="0"/>
              <a:t>TBATS)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23ED9DD8-950C-49FD-9DA8-36BEB6E942F5}"/>
                  </a:ext>
                </a:extLst>
              </p:cNvPr>
              <p:cNvSpPr>
                <a:spLocks noGrp="1"/>
              </p:cNvSpPr>
              <p:nvPr>
                <p:ph idx="1"/>
              </p:nvPr>
            </p:nvSpPr>
            <p:spPr>
              <a:xfrm>
                <a:off x="1172632" y="2867064"/>
                <a:ext cx="6798736" cy="3444997"/>
              </a:xfrm>
            </p:spPr>
            <p:txBody>
              <a:bodyPr/>
              <a:lstStyle/>
              <a:p>
                <a:pPr marL="0" indent="0" algn="just">
                  <a:buNone/>
                </a:pPr>
                <a:r>
                  <a:rPr lang="es-ES" sz="2000" dirty="0"/>
                  <a:t>Los modelos anteriores, suelen ser válidos para series estacionales relativamente simples, como los datos trimestrales y mensuales. Sin embargo, las series de tiempo de mayor frecuencia a menudo exhiben patrones estacionales más complicados. Por ejemplo, los datos diarios pueden tener un patrón semanal así como un patrón anual. Los datos por hora generalmente tienen tres tipos de estacionalidad: un patrón diario, un patrón semanal y un patrón anual. Incluso los datos semanales pueden ser difíciles de pronosticar, ya que generalmente tienen un patrón anual con un período estacional de </a:t>
                </a:r>
                <a14:m>
                  <m:oMath xmlns:m="http://schemas.openxmlformats.org/officeDocument/2006/math">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365.25</m:t>
                        </m:r>
                      </m:num>
                      <m:den>
                        <m:r>
                          <a:rPr lang="es-ES" sz="2000" b="0" i="1" smtClean="0">
                            <a:latin typeface="Cambria Math" panose="02040503050406030204" pitchFamily="18" charset="0"/>
                          </a:rPr>
                          <m:t>7</m:t>
                        </m:r>
                      </m:den>
                    </m:f>
                    <m:r>
                      <a:rPr lang="es-ES" sz="2000" b="0" i="1" smtClean="0">
                        <a:latin typeface="Cambria Math" panose="02040503050406030204" pitchFamily="18" charset="0"/>
                      </a:rPr>
                      <m:t>≈52.179</m:t>
                    </m:r>
                  </m:oMath>
                </a14:m>
                <a:r>
                  <a:rPr lang="es-ES" sz="2000" dirty="0"/>
                  <a:t> en promedio.</a:t>
                </a:r>
              </a:p>
            </p:txBody>
          </p:sp>
        </mc:Choice>
        <mc:Fallback xmlns="">
          <p:sp>
            <p:nvSpPr>
              <p:cNvPr id="4" name="Marcador de contenido 3">
                <a:extLst>
                  <a:ext uri="{FF2B5EF4-FFF2-40B4-BE49-F238E27FC236}">
                    <a16:creationId xmlns:a16="http://schemas.microsoft.com/office/drawing/2014/main" id="{23ED9DD8-950C-49FD-9DA8-36BEB6E942F5}"/>
                  </a:ext>
                </a:extLst>
              </p:cNvPr>
              <p:cNvSpPr>
                <a:spLocks noGrp="1" noRot="1" noChangeAspect="1" noMove="1" noResize="1" noEditPoints="1" noAdjustHandles="1" noChangeArrowheads="1" noChangeShapeType="1" noTextEdit="1"/>
              </p:cNvSpPr>
              <p:nvPr>
                <p:ph idx="1"/>
              </p:nvPr>
            </p:nvSpPr>
            <p:spPr>
              <a:xfrm>
                <a:off x="1172632" y="2867064"/>
                <a:ext cx="6798736" cy="3444997"/>
              </a:xfrm>
              <a:blipFill>
                <a:blip r:embed="rId2"/>
                <a:stretch>
                  <a:fillRect l="-896" t="-708" r="-896" b="-13805"/>
                </a:stretch>
              </a:blipFill>
            </p:spPr>
            <p:txBody>
              <a:bodyPr/>
              <a:lstStyle/>
              <a:p>
                <a:r>
                  <a:rPr lang="es-ES">
                    <a:noFill/>
                  </a:rPr>
                  <a:t> </a:t>
                </a:r>
              </a:p>
            </p:txBody>
          </p:sp>
        </mc:Fallback>
      </mc:AlternateContent>
    </p:spTree>
    <p:extLst>
      <p:ext uri="{BB962C8B-B14F-4D97-AF65-F5344CB8AC3E}">
        <p14:creationId xmlns:p14="http://schemas.microsoft.com/office/powerpoint/2010/main" val="1252975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n-US" sz="3200" dirty="0"/>
              <a:t>Exponential Smoothing State Space Model With Box-Cox Transformation, ARMA Errors, Trend And Seasonal Components (</a:t>
            </a:r>
            <a:r>
              <a:rPr lang="es-ES" sz="3200" dirty="0"/>
              <a:t>TBATS)</a:t>
            </a:r>
          </a:p>
        </p:txBody>
      </p:sp>
      <p:sp>
        <p:nvSpPr>
          <p:cNvPr id="4" name="Marcador de contenido 3">
            <a:extLst>
              <a:ext uri="{FF2B5EF4-FFF2-40B4-BE49-F238E27FC236}">
                <a16:creationId xmlns:a16="http://schemas.microsoft.com/office/drawing/2014/main" id="{23ED9DD8-950C-49FD-9DA8-36BEB6E942F5}"/>
              </a:ext>
            </a:extLst>
          </p:cNvPr>
          <p:cNvSpPr>
            <a:spLocks noGrp="1"/>
          </p:cNvSpPr>
          <p:nvPr>
            <p:ph idx="1"/>
          </p:nvPr>
        </p:nvSpPr>
        <p:spPr/>
        <p:txBody>
          <a:bodyPr/>
          <a:lstStyle/>
          <a:p>
            <a:r>
              <a:rPr lang="es-ES" dirty="0"/>
              <a:t>Utiliza una combinación de términos de Fourier, exponencial </a:t>
            </a:r>
            <a:r>
              <a:rPr lang="es-ES" dirty="0" err="1"/>
              <a:t>smoothing</a:t>
            </a:r>
            <a:r>
              <a:rPr lang="es-ES" dirty="0"/>
              <a:t>, transformación de Box-Cox y ARIMA. </a:t>
            </a:r>
          </a:p>
          <a:p>
            <a:r>
              <a:rPr lang="es-ES" dirty="0"/>
              <a:t>Un inconveniente de los modelos TBATS, sin embargo, es que pueden ser lentos de estimar, especialmente con series de tiempo largas. </a:t>
            </a:r>
          </a:p>
        </p:txBody>
      </p:sp>
    </p:spTree>
    <p:extLst>
      <p:ext uri="{BB962C8B-B14F-4D97-AF65-F5344CB8AC3E}">
        <p14:creationId xmlns:p14="http://schemas.microsoft.com/office/powerpoint/2010/main" val="2534814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n-US" sz="3200" dirty="0" err="1"/>
              <a:t>Algoritmo</a:t>
            </a:r>
            <a:r>
              <a:rPr lang="en-US" sz="3200" dirty="0"/>
              <a:t> </a:t>
            </a:r>
            <a:r>
              <a:rPr lang="es-ES" sz="3200" dirty="0"/>
              <a:t>TBATS (grosso modo).</a:t>
            </a:r>
          </a:p>
        </p:txBody>
      </p:sp>
      <p:sp>
        <p:nvSpPr>
          <p:cNvPr id="4" name="Marcador de contenido 3">
            <a:extLst>
              <a:ext uri="{FF2B5EF4-FFF2-40B4-BE49-F238E27FC236}">
                <a16:creationId xmlns:a16="http://schemas.microsoft.com/office/drawing/2014/main" id="{23ED9DD8-950C-49FD-9DA8-36BEB6E942F5}"/>
              </a:ext>
            </a:extLst>
          </p:cNvPr>
          <p:cNvSpPr>
            <a:spLocks noGrp="1"/>
          </p:cNvSpPr>
          <p:nvPr>
            <p:ph idx="1"/>
          </p:nvPr>
        </p:nvSpPr>
        <p:spPr>
          <a:xfrm>
            <a:off x="463826" y="1801392"/>
            <a:ext cx="7487478" cy="3444997"/>
          </a:xfrm>
        </p:spPr>
        <p:txBody>
          <a:bodyPr/>
          <a:lstStyle/>
          <a:p>
            <a:pPr marL="0" indent="0">
              <a:buNone/>
            </a:pPr>
            <a:r>
              <a:rPr lang="es-ES" sz="2000" dirty="0"/>
              <a:t>Se considerarán los modelos:</a:t>
            </a:r>
          </a:p>
          <a:p>
            <a:r>
              <a:rPr lang="es-ES" sz="2000" dirty="0"/>
              <a:t>Con la transformación de Box-Cox y sin ella.</a:t>
            </a:r>
          </a:p>
          <a:p>
            <a:r>
              <a:rPr lang="es-ES" sz="2000" dirty="0"/>
              <a:t>Con y sin tendencia.</a:t>
            </a:r>
          </a:p>
          <a:p>
            <a:r>
              <a:rPr lang="es-ES" sz="2000" dirty="0"/>
              <a:t>Con y sin ARMA (p, q) proceso utilizado para modelar los residuos.</a:t>
            </a:r>
          </a:p>
          <a:p>
            <a:r>
              <a:rPr lang="es-ES" sz="2000" dirty="0"/>
              <a:t>Modelo no estacional</a:t>
            </a:r>
          </a:p>
          <a:p>
            <a:r>
              <a:rPr lang="es-ES" sz="2000" dirty="0"/>
              <a:t>Diferentes términos armónicos utilizados para modelar los efectos estacionales.</a:t>
            </a:r>
          </a:p>
          <a:p>
            <a:pPr marL="0" indent="0">
              <a:buNone/>
            </a:pPr>
            <a:r>
              <a:rPr lang="es-ES" sz="2000" dirty="0"/>
              <a:t>El modelo final se elegirá utilizando el criterio de información de Akaike (AIC).</a:t>
            </a:r>
          </a:p>
          <a:p>
            <a:pPr marL="0" indent="0">
              <a:buNone/>
            </a:pPr>
            <a:r>
              <a:rPr lang="es-ES" sz="2000" dirty="0"/>
              <a:t>Más detalles: </a:t>
            </a:r>
            <a:r>
              <a:rPr lang="es-ES" sz="2000" dirty="0">
                <a:hlinkClick r:id="rId2"/>
              </a:rPr>
              <a:t>https://robjhyndman.com/papers/ComplexSeasonality.pdf</a:t>
            </a:r>
            <a:endParaRPr lang="en-US" sz="2000" dirty="0"/>
          </a:p>
        </p:txBody>
      </p:sp>
    </p:spTree>
    <p:extLst>
      <p:ext uri="{BB962C8B-B14F-4D97-AF65-F5344CB8AC3E}">
        <p14:creationId xmlns:p14="http://schemas.microsoft.com/office/powerpoint/2010/main" val="849390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3356" y="896596"/>
            <a:ext cx="6796157" cy="733422"/>
          </a:xfrm>
        </p:spPr>
        <p:txBody>
          <a:bodyPr/>
          <a:lstStyle/>
          <a:p>
            <a:pPr algn="r"/>
            <a:r>
              <a:rPr lang="es-ES" dirty="0"/>
              <a:t>Referencias</a:t>
            </a:r>
          </a:p>
        </p:txBody>
      </p:sp>
      <p:sp>
        <p:nvSpPr>
          <p:cNvPr id="4" name="Marcador de contenido 3">
            <a:extLst>
              <a:ext uri="{FF2B5EF4-FFF2-40B4-BE49-F238E27FC236}">
                <a16:creationId xmlns:a16="http://schemas.microsoft.com/office/drawing/2014/main" id="{3CE71388-D854-4C53-B05C-BB6D0BCDFAAE}"/>
              </a:ext>
            </a:extLst>
          </p:cNvPr>
          <p:cNvSpPr>
            <a:spLocks noGrp="1"/>
          </p:cNvSpPr>
          <p:nvPr>
            <p:ph idx="1"/>
          </p:nvPr>
        </p:nvSpPr>
        <p:spPr>
          <a:xfrm>
            <a:off x="344556" y="1537253"/>
            <a:ext cx="8454887" cy="4976192"/>
          </a:xfrm>
        </p:spPr>
        <p:txBody>
          <a:bodyPr/>
          <a:lstStyle/>
          <a:p>
            <a:pPr marL="0" indent="0">
              <a:buNone/>
            </a:pPr>
            <a:endParaRPr lang="es-ES" sz="2000" dirty="0"/>
          </a:p>
          <a:p>
            <a:pPr marL="0" indent="0">
              <a:buNone/>
            </a:pPr>
            <a:r>
              <a:rPr lang="es-ES" sz="2000" dirty="0"/>
              <a:t>(Las referencias no están escritas formalmente)</a:t>
            </a:r>
          </a:p>
          <a:p>
            <a:r>
              <a:rPr lang="es-ES" sz="2000" dirty="0" err="1"/>
              <a:t>Paper</a:t>
            </a:r>
            <a:r>
              <a:rPr lang="es-ES" sz="2000" dirty="0"/>
              <a:t> de TBATS: </a:t>
            </a:r>
            <a:r>
              <a:rPr lang="es-ES" sz="2000" dirty="0">
                <a:hlinkClick r:id="rId2"/>
              </a:rPr>
              <a:t>https://robjhyndman.com/papers/ComplexSeasonality.pdf</a:t>
            </a:r>
            <a:endParaRPr lang="es-ES" sz="2000" dirty="0"/>
          </a:p>
          <a:p>
            <a:r>
              <a:rPr lang="es-ES" sz="2000" dirty="0"/>
              <a:t>¡Pedazo de libro!: </a:t>
            </a:r>
            <a:r>
              <a:rPr lang="es-ES" sz="2000" dirty="0">
                <a:hlinkClick r:id="rId3"/>
              </a:rPr>
              <a:t>https://otexts.com/fpp2/</a:t>
            </a:r>
            <a:r>
              <a:rPr lang="es-ES" sz="2000" dirty="0"/>
              <a:t>.</a:t>
            </a:r>
          </a:p>
          <a:p>
            <a:pPr marL="0" indent="0">
              <a:buNone/>
            </a:pPr>
            <a:endParaRPr lang="es-ES" sz="2000" dirty="0"/>
          </a:p>
        </p:txBody>
      </p:sp>
    </p:spTree>
    <p:extLst>
      <p:ext uri="{BB962C8B-B14F-4D97-AF65-F5344CB8AC3E}">
        <p14:creationId xmlns:p14="http://schemas.microsoft.com/office/powerpoint/2010/main" val="2434031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6" name="Marcador de contenido 5">
            <a:extLst>
              <a:ext uri="{FF2B5EF4-FFF2-40B4-BE49-F238E27FC236}">
                <a16:creationId xmlns:a16="http://schemas.microsoft.com/office/drawing/2014/main" id="{DED55D71-A432-4E86-80A3-2FC0D2E24F3A}"/>
              </a:ext>
            </a:extLst>
          </p:cNvPr>
          <p:cNvPicPr>
            <a:picLocks noGrp="1" noChangeAspect="1"/>
          </p:cNvPicPr>
          <p:nvPr>
            <p:ph idx="1"/>
          </p:nvPr>
        </p:nvPicPr>
        <p:blipFill rotWithShape="1">
          <a:blip r:embed="rId2"/>
          <a:srcRect l="1875" t="77357" r="59275" b="9180"/>
          <a:stretch/>
        </p:blipFill>
        <p:spPr>
          <a:xfrm>
            <a:off x="982328" y="2345382"/>
            <a:ext cx="6770414" cy="1319096"/>
          </a:xfrm>
          <a:prstGeom prst="rect">
            <a:avLst/>
          </a:prstGeom>
        </p:spPr>
      </p:pic>
      <p:pic>
        <p:nvPicPr>
          <p:cNvPr id="7" name="Imagen 6">
            <a:extLst>
              <a:ext uri="{FF2B5EF4-FFF2-40B4-BE49-F238E27FC236}">
                <a16:creationId xmlns:a16="http://schemas.microsoft.com/office/drawing/2014/main" id="{5186E130-C30F-4093-A0D0-65D33585D2CC}"/>
              </a:ext>
            </a:extLst>
          </p:cNvPr>
          <p:cNvPicPr>
            <a:picLocks noChangeAspect="1"/>
          </p:cNvPicPr>
          <p:nvPr/>
        </p:nvPicPr>
        <p:blipFill rotWithShape="1">
          <a:blip r:embed="rId2"/>
          <a:srcRect l="3148" t="77357" r="59275" b="9180"/>
          <a:stretch/>
        </p:blipFill>
        <p:spPr>
          <a:xfrm>
            <a:off x="1239298" y="4485859"/>
            <a:ext cx="6513444" cy="1311978"/>
          </a:xfrm>
          <a:prstGeom prst="rect">
            <a:avLst/>
          </a:prstGeom>
        </p:spPr>
      </p:pic>
      <p:sp>
        <p:nvSpPr>
          <p:cNvPr id="3" name="Símbolo &quot;No permitido&quot; 2">
            <a:extLst>
              <a:ext uri="{FF2B5EF4-FFF2-40B4-BE49-F238E27FC236}">
                <a16:creationId xmlns:a16="http://schemas.microsoft.com/office/drawing/2014/main" id="{CC17E1D4-B4A9-4ABC-B6EF-CE3706C79588}"/>
              </a:ext>
            </a:extLst>
          </p:cNvPr>
          <p:cNvSpPr/>
          <p:nvPr/>
        </p:nvSpPr>
        <p:spPr>
          <a:xfrm>
            <a:off x="2068172" y="1881809"/>
            <a:ext cx="4889219" cy="4770782"/>
          </a:xfrm>
          <a:prstGeom prst="noSmoking">
            <a:avLst>
              <a:gd name="adj" fmla="val 6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64191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6" name="Marcador de contenido 5">
            <a:extLst>
              <a:ext uri="{FF2B5EF4-FFF2-40B4-BE49-F238E27FC236}">
                <a16:creationId xmlns:a16="http://schemas.microsoft.com/office/drawing/2014/main" id="{DED55D71-A432-4E86-80A3-2FC0D2E24F3A}"/>
              </a:ext>
            </a:extLst>
          </p:cNvPr>
          <p:cNvPicPr>
            <a:picLocks noGrp="1" noChangeAspect="1"/>
          </p:cNvPicPr>
          <p:nvPr>
            <p:ph idx="1"/>
          </p:nvPr>
        </p:nvPicPr>
        <p:blipFill rotWithShape="1">
          <a:blip r:embed="rId2"/>
          <a:srcRect l="1875" t="77357" r="59275" b="9180"/>
          <a:stretch/>
        </p:blipFill>
        <p:spPr>
          <a:xfrm>
            <a:off x="982328" y="2345382"/>
            <a:ext cx="6770414" cy="1319096"/>
          </a:xfrm>
          <a:prstGeom prst="rect">
            <a:avLst/>
          </a:prstGeom>
        </p:spPr>
      </p:pic>
      <p:pic>
        <p:nvPicPr>
          <p:cNvPr id="7" name="Imagen 6">
            <a:extLst>
              <a:ext uri="{FF2B5EF4-FFF2-40B4-BE49-F238E27FC236}">
                <a16:creationId xmlns:a16="http://schemas.microsoft.com/office/drawing/2014/main" id="{5186E130-C30F-4093-A0D0-65D33585D2CC}"/>
              </a:ext>
            </a:extLst>
          </p:cNvPr>
          <p:cNvPicPr>
            <a:picLocks noChangeAspect="1"/>
          </p:cNvPicPr>
          <p:nvPr/>
        </p:nvPicPr>
        <p:blipFill rotWithShape="1">
          <a:blip r:embed="rId2"/>
          <a:srcRect l="3148" t="77357" r="59275" b="9180"/>
          <a:stretch/>
        </p:blipFill>
        <p:spPr>
          <a:xfrm>
            <a:off x="1239298" y="4485859"/>
            <a:ext cx="6513444" cy="1311978"/>
          </a:xfrm>
          <a:prstGeom prst="rect">
            <a:avLst/>
          </a:prstGeom>
        </p:spPr>
      </p:pic>
      <p:sp>
        <p:nvSpPr>
          <p:cNvPr id="3" name="Símbolo &quot;No permitido&quot; 2">
            <a:extLst>
              <a:ext uri="{FF2B5EF4-FFF2-40B4-BE49-F238E27FC236}">
                <a16:creationId xmlns:a16="http://schemas.microsoft.com/office/drawing/2014/main" id="{CC17E1D4-B4A9-4ABC-B6EF-CE3706C79588}"/>
              </a:ext>
            </a:extLst>
          </p:cNvPr>
          <p:cNvSpPr/>
          <p:nvPr/>
        </p:nvSpPr>
        <p:spPr>
          <a:xfrm>
            <a:off x="2068172" y="1881809"/>
            <a:ext cx="4889219" cy="4770782"/>
          </a:xfrm>
          <a:prstGeom prst="noSmoking">
            <a:avLst>
              <a:gd name="adj" fmla="val 6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54915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9" name="Marcador de contenido 8">
            <a:extLst>
              <a:ext uri="{FF2B5EF4-FFF2-40B4-BE49-F238E27FC236}">
                <a16:creationId xmlns:a16="http://schemas.microsoft.com/office/drawing/2014/main" id="{E0458469-800F-4F90-B6D3-5FF5917CF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608" y="1871305"/>
            <a:ext cx="7659755" cy="4543287"/>
          </a:xfrm>
        </p:spPr>
      </p:pic>
    </p:spTree>
    <p:extLst>
      <p:ext uri="{BB962C8B-B14F-4D97-AF65-F5344CB8AC3E}">
        <p14:creationId xmlns:p14="http://schemas.microsoft.com/office/powerpoint/2010/main" val="366346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a:t>Objetivo: Predecir</a:t>
            </a:r>
          </a:p>
        </p:txBody>
      </p:sp>
      <p:pic>
        <p:nvPicPr>
          <p:cNvPr id="8" name="Marcador de contenido 7">
            <a:extLst>
              <a:ext uri="{FF2B5EF4-FFF2-40B4-BE49-F238E27FC236}">
                <a16:creationId xmlns:a16="http://schemas.microsoft.com/office/drawing/2014/main" id="{1B218AF3-C024-4FE1-AF2B-D3A3B20A015A}"/>
              </a:ext>
            </a:extLst>
          </p:cNvPr>
          <p:cNvPicPr>
            <a:picLocks noGrp="1" noChangeAspect="1"/>
          </p:cNvPicPr>
          <p:nvPr>
            <p:ph idx="1"/>
          </p:nvPr>
        </p:nvPicPr>
        <p:blipFill rotWithShape="1">
          <a:blip r:embed="rId2"/>
          <a:srcRect l="32633" t="32797" r="25192" b="46424"/>
          <a:stretch/>
        </p:blipFill>
        <p:spPr>
          <a:xfrm>
            <a:off x="334307" y="2941983"/>
            <a:ext cx="8475386" cy="2347710"/>
          </a:xfrm>
          <a:prstGeom prst="rect">
            <a:avLst/>
          </a:prstGeom>
        </p:spPr>
      </p:pic>
    </p:spTree>
    <p:extLst>
      <p:ext uri="{BB962C8B-B14F-4D97-AF65-F5344CB8AC3E}">
        <p14:creationId xmlns:p14="http://schemas.microsoft.com/office/powerpoint/2010/main" val="355421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Time series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4942"/>
                <a:ext cx="6798736" cy="3444997"/>
              </a:xfrm>
            </p:spPr>
            <p:txBody>
              <a:bodyPr/>
              <a:lstStyle/>
              <a:p>
                <a:pPr algn="just"/>
                <a:r>
                  <a:rPr lang="es-ES" dirty="0"/>
                  <a:t>Una serie tiempo es una secuencia de observaciones, medidos en determinados momentos del tiempo, ordenados cronológicamente y, espaciados entre sí de manera uniforme, así los datos usualmente son dependientes entre sí. El principal objetivo de una serie de tiempo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r>
                      <a:rPr lang="es-ES" b="0" i="0" smtClean="0">
                        <a:latin typeface="Cambria Math" panose="02040503050406030204" pitchFamily="18" charset="0"/>
                      </a:rPr>
                      <m:t> (</m:t>
                    </m:r>
                    <m:r>
                      <a:rPr lang="es-ES" b="0" i="1" smtClean="0">
                        <a:latin typeface="Cambria Math" panose="02040503050406030204" pitchFamily="18" charset="0"/>
                      </a:rPr>
                      <m:t>𝑡</m:t>
                    </m:r>
                    <m:r>
                      <a:rPr lang="es-ES" b="0" i="1" smtClean="0">
                        <a:latin typeface="Cambria Math" panose="02040503050406030204" pitchFamily="18" charset="0"/>
                      </a:rPr>
                      <m:t>=1,…,</m:t>
                    </m:r>
                    <m:r>
                      <a:rPr lang="es-ES" b="0" i="1" smtClean="0">
                        <a:latin typeface="Cambria Math" panose="02040503050406030204" pitchFamily="18" charset="0"/>
                      </a:rPr>
                      <m:t>𝑛</m:t>
                    </m:r>
                  </m:oMath>
                </a14:m>
                <a:r>
                  <a:rPr lang="es-ES" dirty="0"/>
                  <a:t>), es su análisis para hacer pronóstico. </a:t>
                </a:r>
              </a:p>
            </p:txBody>
          </p:sp>
        </mc:Choice>
        <mc:Fallback xmlns="">
          <p:sp>
            <p:nvSpPr>
              <p:cNvPr id="4" name="Marcador de contenido 3">
                <a:extLst>
                  <a:ext uri="{FF2B5EF4-FFF2-40B4-BE49-F238E27FC236}">
                    <a16:creationId xmlns:a16="http://schemas.microsoft.com/office/drawing/2014/main" id="{AADCC196-15F3-4996-9151-CD579BEFCD94}"/>
                  </a:ext>
                </a:extLst>
              </p:cNvPr>
              <p:cNvSpPr>
                <a:spLocks noGrp="1" noRot="1" noChangeAspect="1" noMove="1" noResize="1" noEditPoints="1" noAdjustHandles="1" noChangeArrowheads="1" noChangeShapeType="1" noTextEdit="1"/>
              </p:cNvSpPr>
              <p:nvPr>
                <p:ph idx="1"/>
              </p:nvPr>
            </p:nvSpPr>
            <p:spPr>
              <a:xfrm>
                <a:off x="1172632" y="2124942"/>
                <a:ext cx="6798736" cy="3444997"/>
              </a:xfrm>
              <a:blipFill>
                <a:blip r:embed="rId2"/>
                <a:stretch>
                  <a:fillRect l="-1613" t="-2478" r="-1344"/>
                </a:stretch>
              </a:blipFill>
            </p:spPr>
            <p:txBody>
              <a:bodyPr/>
              <a:lstStyle/>
              <a:p>
                <a:r>
                  <a:rPr lang="es-ES">
                    <a:noFill/>
                  </a:rPr>
                  <a:t> </a:t>
                </a:r>
              </a:p>
            </p:txBody>
          </p:sp>
        </mc:Fallback>
      </mc:AlternateContent>
    </p:spTree>
    <p:extLst>
      <p:ext uri="{BB962C8B-B14F-4D97-AF65-F5344CB8AC3E}">
        <p14:creationId xmlns:p14="http://schemas.microsoft.com/office/powerpoint/2010/main" val="1649849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2.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97C6D-3B42-43C0-9C21-6FC53FC8C7D1}">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23f58540-22b4-45ac-8bc8-ec64c7919c32"/>
    <ds:schemaRef ds:uri="http://purl.org/dc/dcmitype/"/>
    <ds:schemaRef ds:uri="http://schemas.microsoft.com/office/infopath/2007/PartnerControls"/>
    <ds:schemaRef ds:uri="0910e0de-ccbb-42b3-b6ce-bcc211e7098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1917</TotalTime>
  <Words>2259</Words>
  <Application>Microsoft Office PowerPoint</Application>
  <PresentationFormat>Presentación en pantalla (4:3)</PresentationFormat>
  <Paragraphs>162</Paragraphs>
  <Slides>47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Calibri</vt:lpstr>
      <vt:lpstr>Cambria Math</vt:lpstr>
      <vt:lpstr>Consolas</vt:lpstr>
      <vt:lpstr>Garamond</vt:lpstr>
      <vt:lpstr>Lato</vt:lpstr>
      <vt:lpstr>Lato Thin</vt:lpstr>
      <vt:lpstr>TrashHand</vt:lpstr>
      <vt:lpstr>Orgánico</vt:lpstr>
      <vt:lpstr>Presentación de PowerPoint</vt:lpstr>
      <vt:lpstr>About me</vt:lpstr>
      <vt:lpstr>Intro series de tiempo</vt:lpstr>
      <vt:lpstr>Intro series de tiempo</vt:lpstr>
      <vt:lpstr>Intro series de tiempo</vt:lpstr>
      <vt:lpstr>Intro series de tiempo</vt:lpstr>
      <vt:lpstr>Intro series de tiempo</vt:lpstr>
      <vt:lpstr>Objetivo: Predecir</vt:lpstr>
      <vt:lpstr>Time series</vt:lpstr>
      <vt:lpstr>Time series: ejemplos</vt:lpstr>
      <vt:lpstr>Componentes de una serie temporal</vt:lpstr>
      <vt:lpstr>Componentes de una serie temporal</vt:lpstr>
      <vt:lpstr>Componentes de una serie temporal</vt:lpstr>
      <vt:lpstr>Clasificación descriptiva de las series temporales </vt:lpstr>
      <vt:lpstr>Clasificación descriptiva de las series temporales </vt:lpstr>
      <vt:lpstr>Clasificación descriptiva de las series temporales </vt:lpstr>
      <vt:lpstr>Clasificación descriptiva de las series temporales </vt:lpstr>
      <vt:lpstr>Proceso estocástico estacionario</vt:lpstr>
      <vt:lpstr>White noise (ruido blanco)</vt:lpstr>
      <vt:lpstr>White noise (ruido blanco)</vt:lpstr>
      <vt:lpstr>Autocorrelación</vt:lpstr>
      <vt:lpstr>Cross-Validation</vt:lpstr>
      <vt:lpstr>Modelo Autoregresivo AR(p)</vt:lpstr>
      <vt:lpstr>Modelo de Mediás Móviles MA(q)</vt:lpstr>
      <vt:lpstr>Modelo autoregresivo de media móvil ARMA(p,q)</vt:lpstr>
      <vt:lpstr>Modelo autoregresivo integrado de media móvil ARIMA(p,d,q)</vt:lpstr>
      <vt:lpstr>Modelo autoregresivo integrado de media móvil ARIMA(p,d,q)</vt:lpstr>
      <vt:lpstr>Construcción de modelos ARIMA(p,d,q)</vt:lpstr>
      <vt:lpstr>Construcción de modelos ARIMA(p,d,q)</vt:lpstr>
      <vt:lpstr>Construcción de modelos ARIMA(p,d,q)</vt:lpstr>
      <vt:lpstr>Función auto.arima en R</vt:lpstr>
      <vt:lpstr>Función auto.arima en R</vt:lpstr>
      <vt:lpstr>Función auto.arima en R</vt:lpstr>
      <vt:lpstr>Contraste de hipótesis</vt:lpstr>
      <vt:lpstr>Exponencial smoothing</vt:lpstr>
      <vt:lpstr>Holt-Winters</vt:lpstr>
      <vt:lpstr>Holt-Winters aditivo</vt:lpstr>
      <vt:lpstr>Holt-Winters multiplicativo</vt:lpstr>
      <vt:lpstr>Holt-Winters multiplicativo</vt:lpstr>
      <vt:lpstr>Error, Trend, Seasonal methods o ExponenTial Smoothing methods.</vt:lpstr>
      <vt:lpstr>ETS</vt:lpstr>
      <vt:lpstr>Exponential Smoothing State Space Model With Box-Cox Transformation, ARMA Errors, Trend And Seasonal Components (TBATS)</vt:lpstr>
      <vt:lpstr>Exponential Smoothing State Space Model With Box-Cox Transformation, ARMA Errors, Trend And Seasonal Components (TBATS)</vt:lpstr>
      <vt:lpstr>Algoritmo TBATS (grosso modo).</vt:lpstr>
      <vt:lpstr>Let’s do it…</vt:lpstr>
      <vt:lpstr>Referencias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Juan Luis García López</cp:lastModifiedBy>
  <cp:revision>132</cp:revision>
  <dcterms:created xsi:type="dcterms:W3CDTF">2019-02-15T05:58:44Z</dcterms:created>
  <dcterms:modified xsi:type="dcterms:W3CDTF">2019-07-19T19:55:25Z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